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951" r:id="rId2"/>
    <p:sldId id="981" r:id="rId3"/>
    <p:sldId id="986" r:id="rId4"/>
    <p:sldId id="998" r:id="rId5"/>
    <p:sldId id="999" r:id="rId6"/>
    <p:sldId id="1000" r:id="rId7"/>
    <p:sldId id="1001" r:id="rId8"/>
    <p:sldId id="1002" r:id="rId9"/>
    <p:sldId id="988" r:id="rId10"/>
    <p:sldId id="995" r:id="rId11"/>
    <p:sldId id="957" r:id="rId12"/>
    <p:sldId id="994" r:id="rId13"/>
    <p:sldId id="992" r:id="rId14"/>
    <p:sldId id="993" r:id="rId15"/>
    <p:sldId id="996" r:id="rId16"/>
    <p:sldId id="1003" r:id="rId17"/>
  </p:sldIdLst>
  <p:sldSz cx="9906000" cy="6858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5AD21921-9BC8-41CF-97BD-5AEB137D9164}">
          <p14:sldIdLst>
            <p14:sldId id="951"/>
            <p14:sldId id="981"/>
            <p14:sldId id="986"/>
            <p14:sldId id="998"/>
            <p14:sldId id="999"/>
            <p14:sldId id="1000"/>
            <p14:sldId id="1001"/>
            <p14:sldId id="1002"/>
            <p14:sldId id="988"/>
            <p14:sldId id="995"/>
            <p14:sldId id="957"/>
            <p14:sldId id="994"/>
            <p14:sldId id="992"/>
            <p14:sldId id="993"/>
            <p14:sldId id="996"/>
            <p14:sldId id="100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a Saint-Amour" initials="RS" lastIdx="1" clrIdx="0"/>
  <p:cmAuthor id="1" name="Corey Luskin" initials="CL" lastIdx="0" clrIdx="1"/>
  <p:cmAuthor id="2" name="Anthony Katsur" initials="AK" lastIdx="17" clrIdx="2"/>
  <p:cmAuthor id="3" name="David_Ristow" initials="D" lastIdx="69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FF00"/>
    <a:srgbClr val="99FF66"/>
    <a:srgbClr val="007800"/>
    <a:srgbClr val="F78222"/>
    <a:srgbClr val="009600"/>
    <a:srgbClr val="004800"/>
    <a:srgbClr val="004211"/>
    <a:srgbClr val="006002"/>
    <a:srgbClr val="005400"/>
    <a:srgbClr val="007A2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81" autoAdjust="0"/>
    <p:restoredTop sz="83905" autoAdjust="0"/>
  </p:normalViewPr>
  <p:slideViewPr>
    <p:cSldViewPr snapToGrid="0">
      <p:cViewPr>
        <p:scale>
          <a:sx n="66" d="100"/>
          <a:sy n="66" d="100"/>
        </p:scale>
        <p:origin x="-2886" y="-1074"/>
      </p:cViewPr>
      <p:guideLst>
        <p:guide orient="horz" pos="3858"/>
        <p:guide orient="horz" pos="3376"/>
        <p:guide orient="horz" pos="1107"/>
        <p:guide orient="horz" pos="816"/>
        <p:guide pos="319"/>
        <p:guide pos="3174"/>
        <p:guide pos="594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264" y="-77"/>
      </p:cViewPr>
      <p:guideLst>
        <p:guide orient="horz" pos="3128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245" cy="495728"/>
          </a:xfrm>
          <a:prstGeom prst="rect">
            <a:avLst/>
          </a:prstGeom>
        </p:spPr>
        <p:txBody>
          <a:bodyPr vert="horz" lIns="90684" tIns="45342" rIns="90684" bIns="4534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879" y="2"/>
            <a:ext cx="2945245" cy="495728"/>
          </a:xfrm>
          <a:prstGeom prst="rect">
            <a:avLst/>
          </a:prstGeom>
        </p:spPr>
        <p:txBody>
          <a:bodyPr vert="horz" lIns="90684" tIns="45342" rIns="90684" bIns="45342" rtlCol="0"/>
          <a:lstStyle>
            <a:lvl1pPr algn="r">
              <a:defRPr sz="1200"/>
            </a:lvl1pPr>
          </a:lstStyle>
          <a:p>
            <a:fld id="{CD3A946A-1C73-4409-9559-47C066EA6B99}" type="datetimeFigureOut">
              <a:rPr lang="en-US" smtClean="0"/>
              <a:pPr/>
              <a:t>4/2/2014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790"/>
            <a:ext cx="2945245" cy="495728"/>
          </a:xfrm>
          <a:prstGeom prst="rect">
            <a:avLst/>
          </a:prstGeom>
        </p:spPr>
        <p:txBody>
          <a:bodyPr vert="horz" lIns="90684" tIns="45342" rIns="90684" bIns="4534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879" y="9430790"/>
            <a:ext cx="2945245" cy="495728"/>
          </a:xfrm>
          <a:prstGeom prst="rect">
            <a:avLst/>
          </a:prstGeom>
        </p:spPr>
        <p:txBody>
          <a:bodyPr vert="horz" lIns="90684" tIns="45342" rIns="90684" bIns="45342" rtlCol="0" anchor="b"/>
          <a:lstStyle>
            <a:lvl1pPr algn="r">
              <a:defRPr sz="1200"/>
            </a:lvl1pPr>
          </a:lstStyle>
          <a:p>
            <a:fld id="{61CD6DDA-D116-4AE2-8E42-C906B2206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69259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619" tIns="45809" rIns="91619" bIns="4580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411"/>
          </a:xfrm>
          <a:prstGeom prst="rect">
            <a:avLst/>
          </a:prstGeom>
        </p:spPr>
        <p:txBody>
          <a:bodyPr vert="horz" lIns="91619" tIns="45809" rIns="91619" bIns="45809" rtlCol="0"/>
          <a:lstStyle>
            <a:lvl1pPr algn="r">
              <a:defRPr sz="1200"/>
            </a:lvl1pPr>
          </a:lstStyle>
          <a:p>
            <a:fld id="{19543D8E-A71D-445E-912D-A765A508890A}" type="datetimeFigureOut">
              <a:rPr lang="en-US" smtClean="0"/>
              <a:pPr/>
              <a:t>4/2/2014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6125"/>
            <a:ext cx="537527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9" tIns="45809" rIns="91619" bIns="4580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619" tIns="45809" rIns="91619" bIns="4580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3"/>
            <a:ext cx="2945659" cy="496411"/>
          </a:xfrm>
          <a:prstGeom prst="rect">
            <a:avLst/>
          </a:prstGeom>
        </p:spPr>
        <p:txBody>
          <a:bodyPr vert="horz" lIns="91619" tIns="45809" rIns="91619" bIns="4580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30093"/>
            <a:ext cx="2945659" cy="496411"/>
          </a:xfrm>
          <a:prstGeom prst="rect">
            <a:avLst/>
          </a:prstGeom>
        </p:spPr>
        <p:txBody>
          <a:bodyPr vert="horz" lIns="91619" tIns="45809" rIns="91619" bIns="45809" rtlCol="0" anchor="b"/>
          <a:lstStyle>
            <a:lvl1pPr algn="r">
              <a:defRPr sz="1200"/>
            </a:lvl1pPr>
          </a:lstStyle>
          <a:p>
            <a:fld id="{17E9E4CE-7FB0-4FD6-B336-1E2A09F4BC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3433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5674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92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92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7916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0421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1132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9464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1132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1132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E4CE-7FB0-4FD6-B336-1E2A09F4BC8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5674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6"/>
            <a:ext cx="8420100" cy="1470025"/>
          </a:xfrm>
          <a:prstGeom prst="rect">
            <a:avLst/>
          </a:prstGeom>
        </p:spPr>
        <p:txBody>
          <a:bodyPr/>
          <a:lstStyle>
            <a:lvl1pPr algn="l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 baseline="0">
                <a:latin typeface="Calibri" panose="020F0502020204030204" pitchFamily="34" charset="0"/>
              </a:defRPr>
            </a:lvl1pPr>
            <a:lvl2pPr>
              <a:spcBef>
                <a:spcPts val="400"/>
              </a:spcBef>
              <a:spcAft>
                <a:spcPts val="400"/>
              </a:spcAft>
              <a:defRPr sz="2000" baseline="0">
                <a:latin typeface="Calibri" panose="020F0502020204030204" pitchFamily="34" charset="0"/>
              </a:defRPr>
            </a:lvl2pPr>
            <a:lvl3pPr>
              <a:spcBef>
                <a:spcPts val="400"/>
              </a:spcBef>
              <a:spcAft>
                <a:spcPts val="400"/>
              </a:spcAft>
              <a:defRPr sz="1800" baseline="0">
                <a:latin typeface="Calibri" panose="020F0502020204030204" pitchFamily="34" charset="0"/>
              </a:defRPr>
            </a:lvl3pPr>
            <a:lvl4pPr>
              <a:spcBef>
                <a:spcPts val="400"/>
              </a:spcBef>
              <a:spcAft>
                <a:spcPts val="400"/>
              </a:spcAft>
              <a:defRPr sz="1800" baseline="0">
                <a:latin typeface="Calibri" panose="020F0502020204030204" pitchFamily="34" charset="0"/>
              </a:defRPr>
            </a:lvl4pPr>
            <a:lvl5pPr>
              <a:spcBef>
                <a:spcPts val="400"/>
              </a:spcBef>
              <a:spcAft>
                <a:spcPts val="400"/>
              </a:spcAft>
              <a:defRPr sz="1800" baseline="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72326" y="4"/>
            <a:ext cx="7947390" cy="1042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7116498" y="6362260"/>
            <a:ext cx="2311400" cy="310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</a:rPr>
              <a:t>Page </a:t>
            </a:r>
            <a:fld id="{51B2276F-DE0F-477B-A1A8-74F2371AAF0C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490962" y="6413222"/>
            <a:ext cx="2949497" cy="253918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dirty="0" smtClean="0"/>
              <a:t>Confidential | Copyright 2014</a:t>
            </a: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547174" y="201515"/>
            <a:ext cx="1056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DRAFT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pic>
        <p:nvPicPr>
          <p:cNvPr id="9" name="Picture 8" descr="vectorstock_3429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-11849" y="19"/>
            <a:ext cx="9933520" cy="894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116498" y="6362260"/>
            <a:ext cx="2311400" cy="310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</a:rPr>
              <a:t>Page </a:t>
            </a:r>
            <a:fld id="{51B2276F-DE0F-477B-A1A8-74F2371AAF0C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490962" y="6413222"/>
            <a:ext cx="2949497" cy="253918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dirty="0" smtClean="0"/>
              <a:t>Confidential | Copyright 2014 </a:t>
            </a:r>
            <a:endParaRPr lang="en-US" dirty="0"/>
          </a:p>
        </p:txBody>
      </p:sp>
      <p:sp>
        <p:nvSpPr>
          <p:cNvPr id="6" name="Text Box 12"/>
          <p:cNvSpPr txBox="1">
            <a:spLocks noChangeArrowheads="1"/>
          </p:cNvSpPr>
          <p:nvPr userDrawn="1"/>
        </p:nvSpPr>
        <p:spPr bwMode="auto">
          <a:xfrm>
            <a:off x="6547174" y="201515"/>
            <a:ext cx="1056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DRAFT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pic>
        <p:nvPicPr>
          <p:cNvPr id="11" name="Picture 10" descr="vectorstock_3429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-11848" y="18"/>
            <a:ext cx="9917851" cy="892653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72326" y="4"/>
            <a:ext cx="7947390" cy="1042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/>
          <a:lstStyle>
            <a:lvl1pPr algn="l"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7116498" y="6362260"/>
            <a:ext cx="2311400" cy="310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</a:rPr>
              <a:t>Page </a:t>
            </a:r>
            <a:fld id="{51B2276F-DE0F-477B-A1A8-74F2371AAF0C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490962" y="6413222"/>
            <a:ext cx="2949497" cy="253918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dirty="0" smtClean="0"/>
              <a:t>Confidential | Copyright 2014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8723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68" y="3737310"/>
            <a:ext cx="8420101" cy="930635"/>
          </a:xfrm>
          <a:prstGeom prst="rect">
            <a:avLst/>
          </a:prstGeom>
        </p:spPr>
        <p:txBody>
          <a:bodyPr lIns="103163" tIns="51581" rIns="103163" bIns="51581" anchor="ctr" anchorCtr="1">
            <a:normAutofit/>
          </a:bodyPr>
          <a:lstStyle>
            <a:lvl1pPr algn="ctr">
              <a:defRPr sz="3600" b="1" baseline="0">
                <a:solidFill>
                  <a:srgbClr val="EFF3E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1" y="5072043"/>
            <a:ext cx="6934200" cy="1267817"/>
          </a:xfrm>
        </p:spPr>
        <p:txBody>
          <a:bodyPr>
            <a:noAutofit/>
          </a:bodyPr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383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7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1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5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8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0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8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70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9060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753" tIns="38377" rIns="76753" bIns="38377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3503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77BFB-69E2-42A9-8726-668A4E275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578894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6498" y="6362260"/>
            <a:ext cx="2311400" cy="310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Page </a:t>
            </a:r>
            <a:fld id="{51B2276F-DE0F-477B-A1A8-74F2371AAF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490962" y="6413222"/>
            <a:ext cx="2949497" cy="253918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dirty="0" smtClean="0"/>
              <a:t>Confidential | Copyright 2014 </a:t>
            </a:r>
            <a:endParaRPr lang="en-US" dirty="0"/>
          </a:p>
        </p:txBody>
      </p:sp>
      <p:pic>
        <p:nvPicPr>
          <p:cNvPr id="9" name="Picture 8" descr="max-logo-graphics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572" y="6202280"/>
            <a:ext cx="1498535" cy="4715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SzPct val="75000"/>
        <a:buFontTx/>
        <a:buBlip>
          <a:blip r:embed="rId10"/>
        </a:buBlip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SzPct val="50000"/>
        <a:buFontTx/>
        <a:buBlip>
          <a:blip r:embed="rId11"/>
        </a:buBlip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vectorstock_3429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-8222" y="3908610"/>
            <a:ext cx="9906000" cy="293793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380997" y="18880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-380997" y="577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5" name="Picture 24" descr="max-clover-BIG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8107" y="824841"/>
            <a:ext cx="3989012" cy="3922888"/>
          </a:xfrm>
          <a:prstGeom prst="rect">
            <a:avLst/>
          </a:prstGeom>
        </p:spPr>
      </p:pic>
      <p:sp>
        <p:nvSpPr>
          <p:cNvPr id="26" name="Subtitle 4"/>
          <p:cNvSpPr>
            <a:spLocks noGrp="1"/>
          </p:cNvSpPr>
          <p:nvPr>
            <p:ph type="subTitle" idx="4294967295"/>
          </p:nvPr>
        </p:nvSpPr>
        <p:spPr>
          <a:xfrm>
            <a:off x="150475" y="4128417"/>
            <a:ext cx="9906000" cy="14686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Данные собраны. Что дальше?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Оптимизация </a:t>
            </a:r>
            <a:r>
              <a:rPr lang="ru-RU" sz="1800" b="1" dirty="0" err="1" smtClean="0">
                <a:solidFill>
                  <a:schemeClr val="bg1"/>
                </a:solidFill>
              </a:rPr>
              <a:t>медийной</a:t>
            </a:r>
            <a:r>
              <a:rPr lang="ru-RU" sz="1800" b="1" dirty="0" smtClean="0">
                <a:solidFill>
                  <a:schemeClr val="bg1"/>
                </a:solidFill>
              </a:rPr>
              <a:t>  и видео рекламы на примере </a:t>
            </a:r>
            <a:br>
              <a:rPr lang="ru-RU" sz="1800" b="1" dirty="0" smtClean="0">
                <a:solidFill>
                  <a:schemeClr val="bg1"/>
                </a:solidFill>
              </a:rPr>
            </a:br>
            <a:r>
              <a:rPr lang="ru-RU" sz="1800" b="1" dirty="0" err="1" smtClean="0">
                <a:solidFill>
                  <a:schemeClr val="bg1"/>
                </a:solidFill>
              </a:rPr>
              <a:t>паблишеров</a:t>
            </a:r>
            <a:r>
              <a:rPr lang="ru-RU" sz="1800" b="1" dirty="0" smtClean="0">
                <a:solidFill>
                  <a:schemeClr val="bg1"/>
                </a:solidFill>
              </a:rPr>
              <a:t> США, Европы, Японии и России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124" y="-979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-361756" y="-14183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855" y="1341165"/>
            <a:ext cx="3886844" cy="108551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124" y="5824337"/>
            <a:ext cx="5587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Игорь </a:t>
            </a:r>
            <a:r>
              <a:rPr lang="ru-RU" sz="2000" b="1" dirty="0">
                <a:solidFill>
                  <a:schemeClr val="bg1"/>
                </a:solidFill>
              </a:rPr>
              <a:t>Минаков,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д.т.н., </a:t>
            </a:r>
            <a:r>
              <a:rPr lang="en-US" sz="2000" b="1" dirty="0">
                <a:solidFill>
                  <a:schemeClr val="bg1"/>
                </a:solidFill>
              </a:rPr>
              <a:t>Executive Vice </a:t>
            </a:r>
            <a:r>
              <a:rPr lang="en-US" sz="2000" b="1" dirty="0" smtClean="0">
                <a:solidFill>
                  <a:schemeClr val="bg1"/>
                </a:solidFill>
              </a:rPr>
              <a:t>President, Development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1177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2325" y="4"/>
            <a:ext cx="9136131" cy="1042501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Данные, потенциально доступные владельцам площадок</a:t>
            </a:r>
            <a:endParaRPr lang="ru-RU" sz="2400" dirty="0"/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423332" y="3891469"/>
            <a:ext cx="4385733" cy="449053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75000"/>
              <a:buFontTx/>
              <a:buBlip>
                <a:blip r:embed="rId4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50000"/>
              <a:buFontTx/>
              <a:buBlip>
                <a:blip r:embed="rId5"/>
              </a:buBlip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–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»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714948" y="1284970"/>
            <a:ext cx="81882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r>
              <a:rPr lang="ru-RU" dirty="0"/>
              <a:t>Типовые отчеты о ходе рекламных </a:t>
            </a:r>
            <a:r>
              <a:rPr lang="ru-RU" dirty="0" smtClean="0"/>
              <a:t>кампаний, доступные через API </a:t>
            </a:r>
            <a:r>
              <a:rPr lang="ru-RU" dirty="0"/>
              <a:t>рекламного сервера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marL="342900" lvl="0" indent="-342900">
              <a:buAutoNum type="arabicPeriod" startAt="2"/>
            </a:pPr>
            <a:r>
              <a:rPr lang="ru-RU" dirty="0" err="1" smtClean="0"/>
              <a:t>Логи</a:t>
            </a:r>
            <a:r>
              <a:rPr lang="ru-RU" dirty="0" smtClean="0"/>
              <a:t> </a:t>
            </a:r>
            <a:r>
              <a:rPr lang="ru-RU" dirty="0"/>
              <a:t>событий </a:t>
            </a:r>
            <a:r>
              <a:rPr lang="ru-RU" dirty="0" smtClean="0"/>
              <a:t>(Лог-файлы,</a:t>
            </a:r>
            <a:r>
              <a:rPr lang="en-US" dirty="0" smtClean="0"/>
              <a:t> event-logs</a:t>
            </a:r>
            <a:r>
              <a:rPr lang="ru-RU" dirty="0" smtClean="0"/>
              <a:t> )</a:t>
            </a:r>
            <a:r>
              <a:rPr lang="en-US" dirty="0" smtClean="0"/>
              <a:t>  </a:t>
            </a:r>
            <a:r>
              <a:rPr lang="ru-RU" dirty="0" smtClean="0"/>
              <a:t>- автоматически записываются на </a:t>
            </a:r>
            <a:r>
              <a:rPr lang="en-US" dirty="0" smtClean="0"/>
              <a:t>ad-</a:t>
            </a:r>
            <a:r>
              <a:rPr lang="ru-RU" dirty="0" smtClean="0"/>
              <a:t>сервере и включают </a:t>
            </a:r>
            <a:r>
              <a:rPr lang="ru-RU" dirty="0"/>
              <a:t>полную детализацию о событии, вплоть до IP, параметрах браузера пользователя и </a:t>
            </a:r>
            <a:r>
              <a:rPr lang="ru-RU" dirty="0" smtClean="0"/>
              <a:t>т.д.</a:t>
            </a:r>
          </a:p>
          <a:p>
            <a:pPr marL="342900" lvl="0" indent="-342900">
              <a:buAutoNum type="arabicPeriod" startAt="2"/>
            </a:pPr>
            <a:endParaRPr lang="ru-RU" dirty="0"/>
          </a:p>
          <a:p>
            <a:pPr marL="342900" lvl="0" indent="-342900">
              <a:buAutoNum type="arabicPeriod" startAt="2"/>
            </a:pPr>
            <a:r>
              <a:rPr lang="en-US" dirty="0" smtClean="0"/>
              <a:t>K</a:t>
            </a:r>
            <a:r>
              <a:rPr lang="ru-RU" dirty="0" err="1" smtClean="0"/>
              <a:t>eywords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key</a:t>
            </a:r>
            <a:r>
              <a:rPr lang="ru-RU" dirty="0"/>
              <a:t> </a:t>
            </a:r>
            <a:r>
              <a:rPr lang="ru-RU" dirty="0" err="1"/>
              <a:t>values</a:t>
            </a:r>
            <a:r>
              <a:rPr lang="ru-RU" dirty="0"/>
              <a:t> - наборы значений, которые присваиваются произошедшему событию (показу рекламы, клику или покупке). </a:t>
            </a:r>
            <a:r>
              <a:rPr lang="ru-RU" dirty="0" err="1"/>
              <a:t>Keywords</a:t>
            </a:r>
            <a:r>
              <a:rPr lang="ru-RU" dirty="0"/>
              <a:t>  могут содержать информацию о социально-демографических характеристиках пользователя, его поведенческих паттернах, о его корзине и покупках, о времени просмотра и взаимодействия с рекламой и </a:t>
            </a:r>
            <a:r>
              <a:rPr lang="ru-RU" dirty="0" smtClean="0"/>
              <a:t>т.д.</a:t>
            </a:r>
            <a:endParaRPr lang="en-US" dirty="0" smtClean="0"/>
          </a:p>
          <a:p>
            <a:pPr marL="342900" lvl="0" indent="-342900">
              <a:buAutoNum type="arabicPeriod" startAt="2"/>
            </a:pPr>
            <a:endParaRPr lang="ru-RU" dirty="0" smtClean="0"/>
          </a:p>
          <a:p>
            <a:pPr marL="342900" lvl="0" indent="-342900">
              <a:buAutoNum type="arabicPeriod" startAt="2"/>
            </a:pPr>
            <a:r>
              <a:rPr lang="ru-RU" dirty="0" smtClean="0"/>
              <a:t>Дополнительные </a:t>
            </a:r>
            <a:r>
              <a:rPr lang="ru-RU" dirty="0"/>
              <a:t>данные, собираемые на стороне сайта, - </a:t>
            </a:r>
            <a:r>
              <a:rPr lang="ru-RU" dirty="0" smtClean="0"/>
              <a:t>профиль пользователя, информация о </a:t>
            </a:r>
            <a:r>
              <a:rPr lang="ru-RU" dirty="0"/>
              <a:t>товарах, услугах, конкретные действия и предпочтения пользователя и т.д.</a:t>
            </a:r>
          </a:p>
        </p:txBody>
      </p:sp>
    </p:spTree>
    <p:extLst>
      <p:ext uri="{BB962C8B-B14F-4D97-AF65-F5344CB8AC3E}">
        <p14:creationId xmlns:p14="http://schemas.microsoft.com/office/powerpoint/2010/main" xmlns="" val="269810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2326" y="4"/>
            <a:ext cx="9433674" cy="1042501"/>
          </a:xfrm>
        </p:spPr>
        <p:txBody>
          <a:bodyPr>
            <a:normAutofit/>
          </a:bodyPr>
          <a:lstStyle/>
          <a:p>
            <a:r>
              <a:rPr lang="ru-RU" dirty="0" smtClean="0"/>
              <a:t>Как можно использовать собираемые данные?</a:t>
            </a:r>
            <a:endParaRPr lang="ru-RU" dirty="0"/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423332" y="3891469"/>
            <a:ext cx="4385733" cy="449053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75000"/>
              <a:buFontTx/>
              <a:buBlip>
                <a:blip r:embed="rId4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50000"/>
              <a:buFontTx/>
              <a:buBlip>
                <a:blip r:embed="rId5"/>
              </a:buBlip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–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»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520403" y="1534851"/>
            <a:ext cx="855417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3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Более </a:t>
            </a:r>
            <a:r>
              <a:rPr lang="ru-RU" sz="2000" dirty="0">
                <a:latin typeface="Calibri" panose="020F0502020204030204" pitchFamily="34" charset="0"/>
                <a:cs typeface="Arial"/>
              </a:rPr>
              <a:t>точный </a:t>
            </a:r>
            <a:r>
              <a:rPr lang="ru-RU" sz="2000" dirty="0" err="1" smtClean="0">
                <a:latin typeface="Calibri" panose="020F0502020204030204" pitchFamily="34" charset="0"/>
                <a:cs typeface="Arial"/>
              </a:rPr>
              <a:t>таргетинг</a:t>
            </a:r>
            <a:r>
              <a:rPr lang="ru-RU" sz="2000" dirty="0" smtClean="0">
                <a:latin typeface="Calibri" panose="020F0502020204030204" pitchFamily="34" charset="0"/>
                <a:cs typeface="Arial"/>
              </a:rPr>
              <a:t> рекламных кампаний;</a:t>
            </a:r>
            <a:endParaRPr lang="ru-RU" sz="2000" dirty="0">
              <a:latin typeface="Calibri" panose="020F0502020204030204" pitchFamily="34" charset="0"/>
              <a:cs typeface="Arial"/>
            </a:endParaRP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3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Повышение </a:t>
            </a:r>
            <a:r>
              <a:rPr lang="ru-RU" sz="2000" dirty="0">
                <a:latin typeface="Calibri" panose="020F0502020204030204" pitchFamily="34" charset="0"/>
                <a:cs typeface="Arial"/>
              </a:rPr>
              <a:t>качества рекламного инвентаря и более выгодная его продажа за счет более точного позиционирования перед </a:t>
            </a:r>
            <a:r>
              <a:rPr lang="ru-RU" sz="2000" dirty="0" smtClean="0">
                <a:latin typeface="Calibri" panose="020F0502020204030204" pitchFamily="34" charset="0"/>
                <a:cs typeface="Arial"/>
              </a:rPr>
              <a:t>аудиторией;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3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Предоставление </a:t>
            </a:r>
            <a:r>
              <a:rPr lang="ru-RU" sz="2000" dirty="0">
                <a:latin typeface="Calibri" panose="020F0502020204030204" pitchFamily="34" charset="0"/>
                <a:cs typeface="Arial"/>
              </a:rPr>
              <a:t>рекламодателям новых инструментов оценки рекламных кампаний</a:t>
            </a:r>
            <a:r>
              <a:rPr lang="ru-RU" sz="2000" dirty="0" smtClean="0">
                <a:latin typeface="Calibri" panose="020F0502020204030204" pitchFamily="34" charset="0"/>
                <a:cs typeface="Arial"/>
              </a:rPr>
              <a:t>;</a:t>
            </a:r>
            <a:endParaRPr lang="ru-RU" sz="2000" dirty="0">
              <a:latin typeface="Calibri" panose="020F0502020204030204" pitchFamily="34" charset="0"/>
              <a:cs typeface="Arial"/>
            </a:endParaRP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3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Использование </a:t>
            </a:r>
            <a:r>
              <a:rPr lang="ru-RU" sz="2000" dirty="0">
                <a:latin typeface="Calibri" panose="020F0502020204030204" pitchFamily="34" charset="0"/>
                <a:cs typeface="Arial"/>
              </a:rPr>
              <a:t>дополнительных данных для повышения требуемых целевых показателей </a:t>
            </a:r>
            <a:r>
              <a:rPr lang="ru-RU" sz="2000" dirty="0" smtClean="0">
                <a:latin typeface="Calibri" panose="020F0502020204030204" pitchFamily="34" charset="0"/>
                <a:cs typeface="Arial"/>
              </a:rPr>
              <a:t>при оптимизации хода рекламных кампаний;</a:t>
            </a:r>
            <a:endParaRPr lang="ru-RU" sz="2000" dirty="0">
              <a:latin typeface="Calibri" panose="020F0502020204030204" pitchFamily="34" charset="0"/>
              <a:cs typeface="Arial"/>
            </a:endParaRP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3"/>
              </a:buBlip>
            </a:pPr>
            <a:r>
              <a:rPr lang="ru-RU" sz="2000" dirty="0">
                <a:latin typeface="Calibri" panose="020F0502020204030204" pitchFamily="34" charset="0"/>
                <a:cs typeface="Arial"/>
              </a:rPr>
              <a:t>П</a:t>
            </a:r>
            <a:r>
              <a:rPr lang="ru-RU" sz="2000" dirty="0" smtClean="0">
                <a:latin typeface="Calibri" panose="020F0502020204030204" pitchFamily="34" charset="0"/>
                <a:cs typeface="Arial"/>
              </a:rPr>
              <a:t>ерсонализация </a:t>
            </a:r>
            <a:r>
              <a:rPr lang="ru-RU" sz="2000" dirty="0">
                <a:latin typeface="Calibri" panose="020F0502020204030204" pitchFamily="34" charset="0"/>
                <a:cs typeface="Arial"/>
              </a:rPr>
              <a:t>контента под целевую аудиторию</a:t>
            </a:r>
            <a:r>
              <a:rPr lang="ru-RU" sz="2000" dirty="0" smtClean="0">
                <a:latin typeface="Calibri" panose="020F0502020204030204" pitchFamily="34" charset="0"/>
                <a:cs typeface="Arial"/>
              </a:rPr>
              <a:t>;</a:t>
            </a:r>
            <a:endParaRPr lang="ru-RU" sz="2000" dirty="0">
              <a:latin typeface="Calibri" panose="020F0502020204030204" pitchFamily="34" charset="0"/>
              <a:cs typeface="Arial"/>
            </a:endParaRP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3"/>
              </a:buBlip>
            </a:pPr>
            <a:r>
              <a:rPr lang="ru-RU" sz="2000" dirty="0">
                <a:latin typeface="Calibri" panose="020F0502020204030204" pitchFamily="34" charset="0"/>
                <a:cs typeface="Arial"/>
              </a:rPr>
              <a:t>М</a:t>
            </a:r>
            <a:r>
              <a:rPr lang="ru-RU" sz="2000" dirty="0" smtClean="0">
                <a:latin typeface="Calibri" panose="020F0502020204030204" pitchFamily="34" charset="0"/>
                <a:cs typeface="Arial"/>
              </a:rPr>
              <a:t>онетизация </a:t>
            </a:r>
            <a:r>
              <a:rPr lang="ru-RU" sz="2000" dirty="0">
                <a:latin typeface="Calibri" panose="020F0502020204030204" pitchFamily="34" charset="0"/>
                <a:cs typeface="Arial"/>
              </a:rPr>
              <a:t>за счет продажи “сырых” данных.</a:t>
            </a:r>
          </a:p>
        </p:txBody>
      </p:sp>
    </p:spTree>
    <p:extLst>
      <p:ext uri="{BB962C8B-B14F-4D97-AF65-F5344CB8AC3E}">
        <p14:creationId xmlns:p14="http://schemas.microsoft.com/office/powerpoint/2010/main" xmlns="" val="175889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2326" y="-72566"/>
            <a:ext cx="7947390" cy="1042501"/>
          </a:xfrm>
        </p:spPr>
        <p:txBody>
          <a:bodyPr/>
          <a:lstStyle/>
          <a:p>
            <a:r>
              <a:rPr lang="ru-RU" dirty="0" smtClean="0"/>
              <a:t>Процесс оптимизации (</a:t>
            </a:r>
            <a:r>
              <a:rPr lang="en-US" dirty="0" smtClean="0"/>
              <a:t>premium inventory) – </a:t>
            </a:r>
            <a:r>
              <a:rPr lang="ru-RU" dirty="0" smtClean="0"/>
              <a:t>базовый принцип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9829" y="1675040"/>
            <a:ext cx="314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Повысить вероятность того, что рекламная кампания будет показываться там, где у нее больший шанс достичь требуемого </a:t>
            </a:r>
            <a:r>
              <a:rPr lang="en-US" sz="2000" dirty="0" smtClean="0">
                <a:latin typeface="Calibri" panose="020F0502020204030204" pitchFamily="34" charset="0"/>
                <a:cs typeface="Arial"/>
              </a:rPr>
              <a:t>KPI (i.e. delivery, clicks, actions,</a:t>
            </a:r>
            <a:r>
              <a:rPr lang="ru-RU" sz="2000" dirty="0" smtClean="0">
                <a:latin typeface="Calibri" panose="020F0502020204030204" pitchFamily="34" charset="0"/>
                <a:cs typeface="Arial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  <a:cs typeface="Arial"/>
              </a:rPr>
              <a:t>eCPA</a:t>
            </a:r>
            <a:r>
              <a:rPr lang="en-US" sz="2000" dirty="0" smtClean="0">
                <a:latin typeface="Calibri" panose="020F0502020204030204" pitchFamily="34" charset="0"/>
                <a:cs typeface="Arial"/>
              </a:rPr>
              <a:t>, </a:t>
            </a:r>
            <a:r>
              <a:rPr lang="en-US" sz="2000" dirty="0" err="1" smtClean="0">
                <a:latin typeface="Calibri" panose="020F0502020204030204" pitchFamily="34" charset="0"/>
                <a:cs typeface="Arial"/>
              </a:rPr>
              <a:t>eCPM</a:t>
            </a:r>
            <a:r>
              <a:rPr lang="en-US" sz="2000" dirty="0" smtClean="0">
                <a:latin typeface="Calibri" panose="020F0502020204030204" pitchFamily="34" charset="0"/>
                <a:cs typeface="Arial"/>
              </a:rPr>
              <a:t>, Revenue, engagements </a:t>
            </a:r>
            <a:r>
              <a:rPr lang="en-US" sz="2000" dirty="0" err="1" smtClean="0">
                <a:latin typeface="Calibri" panose="020F0502020204030204" pitchFamily="34" charset="0"/>
                <a:cs typeface="Arial"/>
              </a:rPr>
              <a:t>etc</a:t>
            </a:r>
            <a:r>
              <a:rPr lang="en-US" sz="2000" dirty="0" smtClean="0">
                <a:latin typeface="Calibri" panose="020F0502020204030204" pitchFamily="34" charset="0"/>
                <a:cs typeface="Arial"/>
              </a:rPr>
              <a:t>)</a:t>
            </a:r>
            <a:endParaRPr lang="ru-RU" sz="20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027" name="Picture 3" descr="C:\Users\Яна\Desktop\attachments \02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77" t="14347" r="22952" b="12944"/>
          <a:stretch/>
        </p:blipFill>
        <p:spPr bwMode="auto">
          <a:xfrm>
            <a:off x="717629" y="1076447"/>
            <a:ext cx="4849791" cy="496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412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2326" y="-72566"/>
            <a:ext cx="9433674" cy="1042501"/>
          </a:xfrm>
        </p:spPr>
        <p:txBody>
          <a:bodyPr>
            <a:normAutofit/>
          </a:bodyPr>
          <a:lstStyle/>
          <a:p>
            <a:r>
              <a:rPr lang="ru-RU" dirty="0" smtClean="0"/>
              <a:t>Процесс оптимизации – </a:t>
            </a:r>
            <a:br>
              <a:rPr lang="ru-RU" dirty="0" smtClean="0"/>
            </a:br>
            <a:r>
              <a:rPr lang="ru-RU" dirty="0" smtClean="0"/>
              <a:t>добавляется </a:t>
            </a:r>
            <a:r>
              <a:rPr lang="en-US" dirty="0" smtClean="0"/>
              <a:t>N-</a:t>
            </a:r>
            <a:r>
              <a:rPr lang="ru-RU" dirty="0" smtClean="0"/>
              <a:t>мерное пространство параметров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80881" y="982495"/>
            <a:ext cx="3587231" cy="523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Необходимо учитывать совокупность параметров кампании:</a:t>
            </a:r>
            <a:endParaRPr lang="en-US" sz="1600" dirty="0" smtClean="0">
              <a:latin typeface="Calibri" panose="020F0502020204030204" pitchFamily="34" charset="0"/>
              <a:cs typeface="Arial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Настройки кампании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Приоритеты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Страницы/каналы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Гео-</a:t>
            </a:r>
            <a:r>
              <a:rPr lang="ru-RU" sz="1600" dirty="0" err="1" smtClean="0">
                <a:latin typeface="Calibri" panose="020F0502020204030204" pitchFamily="34" charset="0"/>
                <a:cs typeface="Arial"/>
              </a:rPr>
              <a:t>таргетинг</a:t>
            </a:r>
            <a:endParaRPr lang="ru-RU" sz="1600" dirty="0" smtClean="0">
              <a:latin typeface="Calibri" panose="020F0502020204030204" pitchFamily="34" charset="0"/>
              <a:cs typeface="Arial"/>
            </a:endParaRP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Другие типы </a:t>
            </a:r>
            <a:r>
              <a:rPr lang="ru-RU" sz="1600" dirty="0" err="1" smtClean="0">
                <a:latin typeface="Calibri" panose="020F0502020204030204" pitchFamily="34" charset="0"/>
                <a:cs typeface="Arial"/>
              </a:rPr>
              <a:t>таргетинга</a:t>
            </a:r>
            <a:endParaRPr lang="ru-RU" sz="1600" dirty="0" smtClean="0">
              <a:latin typeface="Calibri" panose="020F0502020204030204" pitchFamily="34" charset="0"/>
              <a:cs typeface="Arial"/>
            </a:endParaRP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Число уникальных просмотров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День недели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Время суток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…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Контекст страницы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Данные о пользователе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err="1" smtClean="0">
                <a:latin typeface="Calibri" panose="020F0502020204030204" pitchFamily="34" charset="0"/>
                <a:cs typeface="Arial"/>
              </a:rPr>
              <a:t>Социо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-демография</a:t>
            </a:r>
          </a:p>
          <a:p>
            <a:pPr marL="1257300" lvl="2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Возраст, пол, …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Долгосрочные интересы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Сессионные интересы</a:t>
            </a:r>
            <a:endParaRPr lang="ru-RU" sz="16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2050" name="Picture 2" descr="C:\Users\Яна\Desktop\attachments \03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06" t="15529" r="20683" b="6496"/>
          <a:stretch/>
        </p:blipFill>
        <p:spPr bwMode="auto">
          <a:xfrm>
            <a:off x="775504" y="1378554"/>
            <a:ext cx="4525700" cy="4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142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2326" y="-87080"/>
            <a:ext cx="7947390" cy="1042501"/>
          </a:xfrm>
        </p:spPr>
        <p:txBody>
          <a:bodyPr/>
          <a:lstStyle/>
          <a:p>
            <a:r>
              <a:rPr lang="ru-RU" dirty="0" smtClean="0"/>
              <a:t>Процесс оптимизации – </a:t>
            </a:r>
            <a:br>
              <a:rPr lang="ru-RU" dirty="0" smtClean="0"/>
            </a:br>
            <a:r>
              <a:rPr lang="ru-RU" dirty="0" smtClean="0"/>
              <a:t>учет ограничений бизнеса клиента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71960" y="863351"/>
            <a:ext cx="3754210" cy="614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Примеры ограничений:</a:t>
            </a:r>
            <a:endParaRPr lang="en-US" sz="1600" dirty="0" smtClean="0">
              <a:latin typeface="Calibri" panose="020F0502020204030204" pitchFamily="34" charset="0"/>
              <a:cs typeface="Arial"/>
            </a:endParaRP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Ограничения контракта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400" i="1" dirty="0" smtClean="0">
                <a:latin typeface="Calibri" panose="020F0502020204030204" pitchFamily="34" charset="0"/>
                <a:cs typeface="Arial"/>
              </a:rPr>
              <a:t>показывать только в определенные дни недели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400" i="1" dirty="0" smtClean="0">
                <a:latin typeface="Calibri" panose="020F0502020204030204" pitchFamily="34" charset="0"/>
                <a:cs typeface="Arial"/>
              </a:rPr>
              <a:t>Показывать не более 5 раз одному и тому же пользователю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Предпочтения по работе с конкретным рекламодателем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400" i="1" dirty="0" smtClean="0">
                <a:latin typeface="Calibri" panose="020F0502020204030204" pitchFamily="34" charset="0"/>
                <a:cs typeface="Arial"/>
              </a:rPr>
              <a:t>Не показывать рекламу совместно с конкурентом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400" i="1" dirty="0">
                <a:latin typeface="Calibri" panose="020F0502020204030204" pitchFamily="34" charset="0"/>
                <a:cs typeface="Arial"/>
              </a:rPr>
              <a:t>Гарантированно показывать рекламу на главной странице </a:t>
            </a:r>
            <a:r>
              <a:rPr lang="ru-RU" sz="1400" i="1" dirty="0" smtClean="0">
                <a:latin typeface="Calibri" panose="020F0502020204030204" pitchFamily="34" charset="0"/>
                <a:cs typeface="Arial"/>
              </a:rPr>
              <a:t>сайта</a:t>
            </a:r>
            <a:endParaRPr lang="ru-RU" sz="1600" dirty="0" smtClean="0">
              <a:latin typeface="Calibri" panose="020F0502020204030204" pitchFamily="34" charset="0"/>
              <a:cs typeface="Arial"/>
            </a:endParaRP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Общие ограничения бизнеса </a:t>
            </a:r>
            <a:r>
              <a:rPr lang="ru-RU" sz="1600" dirty="0" err="1" smtClean="0">
                <a:latin typeface="Calibri" panose="020F0502020204030204" pitchFamily="34" charset="0"/>
                <a:cs typeface="Arial"/>
              </a:rPr>
              <a:t>паблишера</a:t>
            </a:r>
            <a:endParaRPr lang="ru-RU" sz="1600" dirty="0" smtClean="0">
              <a:latin typeface="Calibri" panose="020F0502020204030204" pitchFamily="34" charset="0"/>
              <a:cs typeface="Arial"/>
            </a:endParaRP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400" i="1" dirty="0" smtClean="0">
                <a:latin typeface="Calibri" panose="020F0502020204030204" pitchFamily="34" charset="0"/>
                <a:cs typeface="Arial"/>
              </a:rPr>
              <a:t>Выставлять цели кампаний больше </a:t>
            </a:r>
            <a:r>
              <a:rPr lang="ru-RU" sz="1400" i="1" dirty="0">
                <a:latin typeface="Calibri" panose="020F0502020204030204" pitchFamily="34" charset="0"/>
                <a:cs typeface="Arial"/>
              </a:rPr>
              <a:t>на 10</a:t>
            </a:r>
            <a:r>
              <a:rPr lang="ru-RU" sz="1400" i="1" dirty="0" smtClean="0">
                <a:latin typeface="Calibri" panose="020F0502020204030204" pitchFamily="34" charset="0"/>
                <a:cs typeface="Arial"/>
              </a:rPr>
              <a:t>% во избежание расхождений с данными заказчика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400" i="1" dirty="0" smtClean="0">
                <a:latin typeface="Calibri" panose="020F0502020204030204" pitchFamily="34" charset="0"/>
                <a:cs typeface="Arial"/>
              </a:rPr>
              <a:t>Структура приоритетов должна отражать доход от рекламной кампании</a:t>
            </a:r>
            <a:endParaRPr lang="ru-RU" sz="1400" i="1" dirty="0">
              <a:latin typeface="Calibri" panose="020F0502020204030204" pitchFamily="34" charset="0"/>
              <a:cs typeface="Arial"/>
            </a:endParaRPr>
          </a:p>
          <a:p>
            <a:pPr marL="1257300" lvl="2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endParaRPr lang="ru-RU" sz="20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3074" name="Picture 2" descr="C:\Users\Яна\Desktop\attachments \0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85" y="1354238"/>
            <a:ext cx="6032375" cy="482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142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2326" y="-72566"/>
            <a:ext cx="7947390" cy="104250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Процесс оптимизации – конкуренция за показы среди множества рекламных кампаний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828" y="1327799"/>
            <a:ext cx="3338285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Влияние параметров на принятие решения о показе: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Приоритеты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Форматы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Цели доставки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Параметры доставки (общие, почасовые и т.п.) 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Показы уникальным пользователям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Ожидаемый доход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2000" dirty="0" smtClean="0">
                <a:latin typeface="Calibri" panose="020F0502020204030204" pitchFamily="34" charset="0"/>
                <a:cs typeface="Arial"/>
              </a:rPr>
              <a:t>…</a:t>
            </a:r>
            <a:endParaRPr lang="ru-RU" sz="20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4099" name="Picture 3" descr="C:\Users\Яна\Desktop\attachments \07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64" t="9874" r="21503" b="4050"/>
          <a:stretch/>
        </p:blipFill>
        <p:spPr bwMode="auto">
          <a:xfrm>
            <a:off x="960698" y="1092194"/>
            <a:ext cx="4074289" cy="491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142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2326" y="-58052"/>
            <a:ext cx="7947390" cy="1042501"/>
          </a:xfrm>
        </p:spPr>
        <p:txBody>
          <a:bodyPr>
            <a:normAutofit/>
          </a:bodyPr>
          <a:lstStyle/>
          <a:p>
            <a:r>
              <a:rPr lang="ru-RU" dirty="0" smtClean="0"/>
              <a:t>Процесс оптимизации – учет динамики изменения как инвентаря, так и кампаний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9828" y="1327799"/>
            <a:ext cx="3338285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Учет динамики:</a:t>
            </a:r>
            <a:endParaRPr lang="en-US" sz="1600" dirty="0" smtClean="0">
              <a:latin typeface="Calibri" panose="020F0502020204030204" pitchFamily="34" charset="0"/>
              <a:cs typeface="Arial"/>
            </a:endParaRP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endParaRPr lang="ru-RU" sz="1600" dirty="0" smtClean="0">
              <a:latin typeface="Calibri" panose="020F0502020204030204" pitchFamily="34" charset="0"/>
              <a:cs typeface="Arial"/>
            </a:endParaRP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Прогноз динамики инвентаря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Посещения пользователей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Влияние внешних событий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Стартующие и заканчивающиеся кампании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Учет изменения настроек рекламных кампаний 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Изменение параметров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Изменение креативов</a:t>
            </a:r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  <a:buClr>
                <a:srgbClr val="FF6600"/>
              </a:buClr>
              <a:buSzPct val="100000"/>
              <a:buBlip>
                <a:blip r:embed="rId2"/>
              </a:buBlip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Изменение интереса пользователей</a:t>
            </a:r>
            <a:endParaRPr lang="ru-RU" sz="16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026" name="Picture 2" descr="C:\Users\minakov\Downloads\08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171" y="908926"/>
            <a:ext cx="5448436" cy="541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107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2784" y="963600"/>
            <a:ext cx="9412629" cy="19300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/>
              <a:t>Специфика</a:t>
            </a:r>
            <a:r>
              <a:rPr lang="ru-RU" sz="1600" b="1" dirty="0" smtClean="0"/>
              <a:t>: </a:t>
            </a:r>
          </a:p>
          <a:p>
            <a:pPr>
              <a:spcBef>
                <a:spcPts val="0"/>
              </a:spcBef>
            </a:pPr>
            <a:r>
              <a:rPr lang="ru-RU" sz="1600" dirty="0" smtClean="0"/>
              <a:t>Оптимизация по </a:t>
            </a:r>
            <a:r>
              <a:rPr lang="en-US" sz="1600" dirty="0" smtClean="0"/>
              <a:t>engagement metrics – </a:t>
            </a:r>
            <a:r>
              <a:rPr lang="ru-RU" sz="1600" dirty="0" smtClean="0"/>
              <a:t>необходимо максимально повысить интерактивность взаимодействия</a:t>
            </a:r>
          </a:p>
          <a:p>
            <a:pPr>
              <a:spcBef>
                <a:spcPts val="0"/>
              </a:spcBef>
            </a:pPr>
            <a:r>
              <a:rPr lang="ru-RU" sz="1600" dirty="0" smtClean="0"/>
              <a:t>Существенное расхождение в отчетах различных источников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dirty="0" smtClean="0"/>
              <a:t>Использовались </a:t>
            </a:r>
            <a:r>
              <a:rPr lang="ru-RU" sz="1600" dirty="0" err="1"/>
              <a:t>log</a:t>
            </a:r>
            <a:r>
              <a:rPr lang="ru-RU" sz="1600" dirty="0"/>
              <a:t>-файлы и доступ к данным </a:t>
            </a:r>
            <a:r>
              <a:rPr lang="ru-RU" sz="1600" dirty="0" err="1"/>
              <a:t>ad</a:t>
            </a:r>
            <a:r>
              <a:rPr lang="ru-RU" sz="1600" dirty="0"/>
              <a:t>-сервера через API. </a:t>
            </a:r>
            <a:r>
              <a:rPr lang="ru-RU" sz="1600" dirty="0" smtClean="0"/>
              <a:t>Плюс совмещение данных</a:t>
            </a:r>
          </a:p>
          <a:p>
            <a:pPr>
              <a:spcBef>
                <a:spcPts val="0"/>
              </a:spcBef>
            </a:pPr>
            <a:r>
              <a:rPr lang="ru-RU" sz="1600" dirty="0" smtClean="0"/>
              <a:t>Рекламный сервер и </a:t>
            </a:r>
            <a:r>
              <a:rPr lang="en-US" sz="1600" dirty="0" smtClean="0"/>
              <a:t>3</a:t>
            </a:r>
            <a:r>
              <a:rPr lang="en-US" sz="1600" baseline="30000" dirty="0" smtClean="0"/>
              <a:t>rd</a:t>
            </a:r>
            <a:r>
              <a:rPr lang="en-US" sz="1600" dirty="0" smtClean="0"/>
              <a:t> party tools</a:t>
            </a:r>
            <a:r>
              <a:rPr lang="ru-RU" sz="1600" dirty="0" smtClean="0"/>
              <a:t>:  - </a:t>
            </a:r>
            <a:r>
              <a:rPr lang="en-US" sz="1600" b="1" dirty="0" smtClean="0"/>
              <a:t>24/7 </a:t>
            </a:r>
            <a:r>
              <a:rPr lang="en-US" sz="1600" b="1" dirty="0" err="1"/>
              <a:t>OpenAdStream</a:t>
            </a:r>
            <a:r>
              <a:rPr lang="en-US" sz="1600" b="1" dirty="0"/>
              <a:t> </a:t>
            </a:r>
            <a:r>
              <a:rPr lang="en-US" sz="1600" dirty="0"/>
              <a:t>(</a:t>
            </a:r>
            <a:r>
              <a:rPr lang="ru-RU" sz="1600" dirty="0"/>
              <a:t>сейчас – </a:t>
            </a:r>
            <a:r>
              <a:rPr lang="en-US" sz="1600" dirty="0" err="1"/>
              <a:t>Xaxis</a:t>
            </a:r>
            <a:r>
              <a:rPr lang="en-US" sz="1600" dirty="0"/>
              <a:t> for Publishers</a:t>
            </a:r>
            <a:r>
              <a:rPr lang="en-US" sz="1600" dirty="0" smtClean="0"/>
              <a:t>), </a:t>
            </a:r>
            <a:r>
              <a:rPr lang="en-US" sz="1600" b="1" dirty="0" err="1" smtClean="0"/>
              <a:t>EyeBlaster</a:t>
            </a:r>
            <a:endParaRPr lang="en-US" sz="1600" b="1" dirty="0" smtClean="0"/>
          </a:p>
          <a:p>
            <a:pPr>
              <a:spcBef>
                <a:spcPts val="0"/>
              </a:spcBef>
            </a:pPr>
            <a:r>
              <a:rPr lang="ru-RU" sz="1600" dirty="0" smtClean="0"/>
              <a:t>Объем сети: </a:t>
            </a:r>
            <a:r>
              <a:rPr lang="en-US" sz="1600" b="1" dirty="0" smtClean="0"/>
              <a:t>&gt;800 </a:t>
            </a:r>
            <a:r>
              <a:rPr lang="ru-RU" sz="1600" b="1" dirty="0" smtClean="0"/>
              <a:t>млн. показов*</a:t>
            </a:r>
            <a:endParaRPr lang="en-US" sz="1600" b="1" dirty="0" smtClean="0"/>
          </a:p>
          <a:p>
            <a:pPr>
              <a:spcBef>
                <a:spcPts val="0"/>
              </a:spcBef>
            </a:pPr>
            <a:r>
              <a:rPr lang="ru-RU" sz="1600" dirty="0" smtClean="0"/>
              <a:t>Объем </a:t>
            </a:r>
            <a:r>
              <a:rPr lang="ru-RU" sz="1600" dirty="0"/>
              <a:t>обрабатываемых данных - 1,5 Тб </a:t>
            </a:r>
            <a:r>
              <a:rPr lang="ru-RU" sz="1600" dirty="0" smtClean="0"/>
              <a:t>ежедневно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7175" y="-41412"/>
            <a:ext cx="6204015" cy="104250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Guardian</a:t>
            </a:r>
            <a:r>
              <a:rPr lang="ru-RU" sz="2400" dirty="0" smtClean="0"/>
              <a:t>:</a:t>
            </a:r>
            <a:r>
              <a:rPr lang="en-US" sz="2400" dirty="0" smtClean="0"/>
              <a:t> </a:t>
            </a:r>
            <a:r>
              <a:rPr lang="ru-RU" sz="2400" dirty="0" smtClean="0"/>
              <a:t>оптимизация по</a:t>
            </a:r>
            <a:r>
              <a:rPr lang="en-US" sz="2400" dirty="0" smtClean="0"/>
              <a:t> engagement metrics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5" name="image00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28772" y="3093236"/>
            <a:ext cx="4648200" cy="2740660"/>
          </a:xfrm>
          <a:prstGeom prst="rect">
            <a:avLst/>
          </a:prstGeom>
          <a:ln/>
        </p:spPr>
      </p:pic>
      <p:sp>
        <p:nvSpPr>
          <p:cNvPr id="6" name="Прямоугольник 5"/>
          <p:cNvSpPr/>
          <p:nvPr/>
        </p:nvSpPr>
        <p:spPr>
          <a:xfrm>
            <a:off x="231491" y="3786836"/>
            <a:ext cx="4424905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Результаты</a:t>
            </a:r>
            <a:r>
              <a:rPr lang="ru-RU" b="1" dirty="0" smtClean="0"/>
              <a:t>:</a:t>
            </a:r>
            <a:endParaRPr lang="ru-RU" dirty="0"/>
          </a:p>
          <a:p>
            <a:pPr marL="342900" lvl="0" indent="-342900">
              <a:spcAft>
                <a:spcPts val="600"/>
              </a:spcAft>
              <a:buSzPct val="100000"/>
              <a:buBlip>
                <a:blip r:embed="rId4"/>
              </a:buBlip>
            </a:pPr>
            <a:r>
              <a:rPr lang="ru-RU" sz="1600" b="1" dirty="0">
                <a:latin typeface="Calibri" panose="020F0502020204030204" pitchFamily="34" charset="0"/>
                <a:cs typeface="Arial"/>
              </a:rPr>
              <a:t>27%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Arial"/>
              </a:rPr>
              <a:t> - 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прирост по </a:t>
            </a:r>
            <a:r>
              <a:rPr lang="ru-RU" sz="1600" b="1" dirty="0" err="1">
                <a:latin typeface="Calibri" panose="020F0502020204030204" pitchFamily="34" charset="0"/>
                <a:cs typeface="Arial"/>
              </a:rPr>
              <a:t>engagement</a:t>
            </a:r>
            <a:r>
              <a:rPr lang="ru-RU" sz="1600" b="1" dirty="0">
                <a:latin typeface="Calibri" panose="020F0502020204030204" pitchFamily="34" charset="0"/>
                <a:cs typeface="Arial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cs typeface="Arial"/>
              </a:rPr>
              <a:t>metrics</a:t>
            </a:r>
            <a:endParaRPr lang="en-US" sz="1600" b="1" dirty="0">
              <a:latin typeface="Calibri" panose="020F0502020204030204" pitchFamily="34" charset="0"/>
              <a:cs typeface="Arial"/>
            </a:endParaRPr>
          </a:p>
          <a:p>
            <a:pPr marL="342900" lvl="0" indent="-342900">
              <a:spcAft>
                <a:spcPts val="600"/>
              </a:spcAft>
              <a:buSzPct val="100000"/>
              <a:buBlip>
                <a:blip r:embed="rId4"/>
              </a:buBlip>
            </a:pPr>
            <a:r>
              <a:rPr lang="ru-RU" sz="1600" b="1" dirty="0">
                <a:latin typeface="Calibri" panose="020F0502020204030204" pitchFamily="34" charset="0"/>
                <a:cs typeface="Arial"/>
              </a:rPr>
              <a:t>на 64%  дольше  интерактивное взаимодействие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 с рекламой на сайте </a:t>
            </a:r>
            <a:r>
              <a:rPr lang="ru-RU" sz="1600" dirty="0" err="1">
                <a:latin typeface="Calibri" panose="020F0502020204030204" pitchFamily="34" charset="0"/>
                <a:cs typeface="Arial"/>
              </a:rPr>
              <a:t>Guardian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, чем с аналогичным 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баннером на 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конкурирующих</a:t>
            </a:r>
            <a:r>
              <a:rPr lang="en-US" sz="1600" dirty="0" smtClean="0">
                <a:latin typeface="Calibri" panose="020F0502020204030204" pitchFamily="34" charset="0"/>
                <a:cs typeface="Arial"/>
              </a:rPr>
              <a:t> 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сайтах</a:t>
            </a:r>
            <a:endParaRPr lang="ru-RU" sz="16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7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6909" y="228220"/>
            <a:ext cx="31892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9125" y="5697641"/>
            <a:ext cx="9707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*Здесь и далее, во избежание нарушения </a:t>
            </a:r>
            <a:r>
              <a:rPr lang="en-US" sz="1400" b="1" i="1" dirty="0" smtClean="0"/>
              <a:t>NDA, </a:t>
            </a:r>
            <a:endParaRPr lang="ru-RU" sz="1400" b="1" i="1" dirty="0" smtClean="0"/>
          </a:p>
          <a:p>
            <a:r>
              <a:rPr lang="ru-RU" sz="1400" b="1" i="1" dirty="0" smtClean="0"/>
              <a:t>даны только цифры, взятые из общедоступных источников</a:t>
            </a:r>
            <a:endParaRPr lang="ru-RU" sz="1400" b="1" i="1" dirty="0"/>
          </a:p>
        </p:txBody>
      </p:sp>
    </p:spTree>
    <p:extLst>
      <p:ext uri="{BB962C8B-B14F-4D97-AF65-F5344CB8AC3E}">
        <p14:creationId xmlns:p14="http://schemas.microsoft.com/office/powerpoint/2010/main" xmlns="" val="207916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Grp="1"/>
          </p:cNvSpPr>
          <p:nvPr>
            <p:ph idx="1"/>
          </p:nvPr>
        </p:nvSpPr>
        <p:spPr>
          <a:xfrm>
            <a:off x="203134" y="991700"/>
            <a:ext cx="9450152" cy="235143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FF6600"/>
              </a:buClr>
              <a:buNone/>
            </a:pPr>
            <a:r>
              <a:rPr lang="ru-RU" sz="1800" b="1" dirty="0" smtClean="0"/>
              <a:t>Специфика: </a:t>
            </a:r>
            <a:endParaRPr lang="en-US" sz="1800" b="1" dirty="0" smtClean="0"/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FF6600"/>
              </a:buClr>
            </a:pPr>
            <a:r>
              <a:rPr lang="ru-RU" sz="1700" dirty="0" smtClean="0"/>
              <a:t>Структура </a:t>
            </a:r>
            <a:r>
              <a:rPr lang="ru-RU" sz="1700" dirty="0"/>
              <a:t>и модель продаж интернет-издания построена полностью на основе ключевых слов, т. е. не используются  типовые </a:t>
            </a:r>
            <a:r>
              <a:rPr lang="ru-RU" sz="1700" dirty="0" err="1"/>
              <a:t>таргетинги</a:t>
            </a:r>
            <a:r>
              <a:rPr lang="ru-RU" sz="1700" dirty="0"/>
              <a:t> - </a:t>
            </a:r>
            <a:r>
              <a:rPr lang="ru-RU" sz="1700" dirty="0" err="1"/>
              <a:t>гео</a:t>
            </a:r>
            <a:r>
              <a:rPr lang="ru-RU" sz="1700" dirty="0"/>
              <a:t>, каналы доставки, времени суток, </a:t>
            </a:r>
            <a:r>
              <a:rPr lang="ru-RU" sz="1700" dirty="0" smtClean="0"/>
              <a:t>страницы и т.д. </a:t>
            </a:r>
            <a:endParaRPr lang="en-US" sz="1700" dirty="0" smtClean="0"/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FF6600"/>
              </a:buClr>
            </a:pPr>
            <a:r>
              <a:rPr lang="ru-RU" sz="1700" dirty="0" smtClean="0"/>
              <a:t>Сайт </a:t>
            </a:r>
            <a:r>
              <a:rPr lang="ru-RU" sz="1700" dirty="0"/>
              <a:t>динамически формирует страницу для каждого  конкретного пользователя.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FF6600"/>
              </a:buClr>
            </a:pPr>
            <a:r>
              <a:rPr lang="ru-RU" sz="1700" dirty="0"/>
              <a:t>Рекламный </a:t>
            </a:r>
            <a:r>
              <a:rPr lang="ru-RU" sz="1700" dirty="0" smtClean="0"/>
              <a:t>сервер</a:t>
            </a:r>
            <a:r>
              <a:rPr lang="en-US" sz="1700" dirty="0" smtClean="0"/>
              <a:t> </a:t>
            </a:r>
            <a:r>
              <a:rPr lang="ru-RU" sz="1700" dirty="0"/>
              <a:t> и </a:t>
            </a:r>
            <a:r>
              <a:rPr lang="en-US" sz="1700" dirty="0"/>
              <a:t>3</a:t>
            </a:r>
            <a:r>
              <a:rPr lang="en-US" sz="1700" baseline="30000" dirty="0"/>
              <a:t>rd</a:t>
            </a:r>
            <a:r>
              <a:rPr lang="en-US" sz="1700" dirty="0"/>
              <a:t> party tools</a:t>
            </a:r>
            <a:r>
              <a:rPr lang="ru-RU" sz="1700" dirty="0" smtClean="0"/>
              <a:t>: </a:t>
            </a:r>
            <a:r>
              <a:rPr lang="en-US" sz="1700" b="1" dirty="0"/>
              <a:t>DFP 6</a:t>
            </a:r>
            <a:r>
              <a:rPr lang="en-US" sz="1700" dirty="0"/>
              <a:t> (by Google</a:t>
            </a:r>
            <a:r>
              <a:rPr lang="en-US" sz="1700" dirty="0" smtClean="0"/>
              <a:t>), </a:t>
            </a:r>
            <a:r>
              <a:rPr lang="en-US" sz="1700" b="1" dirty="0" smtClean="0"/>
              <a:t>MOAT</a:t>
            </a:r>
            <a:endParaRPr lang="en-US" altLang="ru-RU" sz="1700" b="1" dirty="0"/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FF6600"/>
              </a:buClr>
            </a:pPr>
            <a:r>
              <a:rPr lang="ru-RU" altLang="ru-RU" sz="1700" dirty="0" smtClean="0"/>
              <a:t>Объем </a:t>
            </a:r>
            <a:r>
              <a:rPr lang="ru-RU" altLang="ru-RU" sz="1700" dirty="0"/>
              <a:t>сети: </a:t>
            </a:r>
            <a:r>
              <a:rPr lang="en-US" altLang="ru-RU" sz="1700" b="1" dirty="0" smtClean="0"/>
              <a:t>&gt;</a:t>
            </a:r>
            <a:r>
              <a:rPr lang="ru-RU" altLang="ru-RU" sz="1700" b="1" dirty="0" smtClean="0"/>
              <a:t>7</a:t>
            </a:r>
            <a:r>
              <a:rPr lang="en-US" altLang="ru-RU" sz="1700" b="1" dirty="0" smtClean="0"/>
              <a:t>5</a:t>
            </a:r>
            <a:r>
              <a:rPr lang="ru-RU" altLang="ru-RU" sz="1700" b="1" dirty="0" smtClean="0"/>
              <a:t>0 </a:t>
            </a:r>
            <a:r>
              <a:rPr lang="ru-RU" altLang="ru-RU" sz="1700" b="1" dirty="0"/>
              <a:t>млн показов </a:t>
            </a:r>
            <a:r>
              <a:rPr lang="ru-RU" altLang="ru-RU" sz="1700" dirty="0"/>
              <a:t>в </a:t>
            </a:r>
            <a:r>
              <a:rPr lang="ru-RU" altLang="ru-RU" sz="1700" dirty="0" smtClean="0"/>
              <a:t>месяц</a:t>
            </a:r>
          </a:p>
        </p:txBody>
      </p:sp>
      <p:sp>
        <p:nvSpPr>
          <p:cNvPr id="10241" name="Title 7"/>
          <p:cNvSpPr>
            <a:spLocks noGrp="1"/>
          </p:cNvSpPr>
          <p:nvPr>
            <p:ph type="title"/>
          </p:nvPr>
        </p:nvSpPr>
        <p:spPr>
          <a:xfrm>
            <a:off x="479620" y="-81065"/>
            <a:ext cx="7252953" cy="1042501"/>
          </a:xfrm>
          <a:prstGeom prst="rect">
            <a:avLst/>
          </a:prstGeom>
        </p:spPr>
        <p:txBody>
          <a:bodyPr lIns="100410" tIns="50205" rIns="100410" bIns="50205">
            <a:normAutofit/>
          </a:bodyPr>
          <a:lstStyle/>
          <a:p>
            <a:pPr>
              <a:defRPr/>
            </a:pPr>
            <a:r>
              <a:rPr lang="en-US" sz="2300" dirty="0" smtClean="0"/>
              <a:t>Forbes.com</a:t>
            </a:r>
            <a:r>
              <a:rPr lang="ru-RU" sz="2300" dirty="0" smtClean="0"/>
              <a:t>:</a:t>
            </a:r>
            <a:r>
              <a:rPr lang="en-US" sz="2300" dirty="0" smtClean="0"/>
              <a:t> </a:t>
            </a:r>
            <a:r>
              <a:rPr lang="ru-RU" sz="2300" dirty="0" smtClean="0"/>
              <a:t>оптимизация при отсутствии стандартных параметров </a:t>
            </a:r>
            <a:r>
              <a:rPr lang="ru-RU" sz="2300" dirty="0" err="1" smtClean="0"/>
              <a:t>таргетинга</a:t>
            </a:r>
            <a:endParaRPr lang="ru-RU" sz="2700" dirty="0"/>
          </a:p>
        </p:txBody>
      </p:sp>
      <p:sp>
        <p:nvSpPr>
          <p:cNvPr id="23556" name="Rectangle 4"/>
          <p:cNvSpPr txBox="1">
            <a:spLocks/>
          </p:cNvSpPr>
          <p:nvPr/>
        </p:nvSpPr>
        <p:spPr bwMode="auto">
          <a:xfrm>
            <a:off x="261008" y="3424222"/>
            <a:ext cx="4020705" cy="272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705" tIns="37353" rIns="74705" bIns="37353"/>
          <a:lstStyle>
            <a:lvl1pPr marL="457200" indent="-285750" defTabSz="833438" eaLnBrk="0" hangingPunct="0">
              <a:spcBef>
                <a:spcPts val="888"/>
              </a:spcBef>
              <a:spcAft>
                <a:spcPts val="450"/>
              </a:spcAft>
              <a:buClr>
                <a:srgbClr val="FF6600"/>
              </a:buClr>
              <a:buFont typeface="Wingdings" pitchFamily="2" charset="2"/>
              <a:buChar char="§"/>
              <a:defRPr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1pPr>
            <a:lvl2pPr marL="742950" indent="-285750" defTabSz="833438" eaLnBrk="0" hangingPunct="0">
              <a:spcBef>
                <a:spcPct val="20000"/>
              </a:spcBef>
              <a:buClr>
                <a:srgbClr val="FF6600"/>
              </a:buClr>
              <a:buSzPct val="75000"/>
              <a:buFont typeface="Wingdings" pitchFamily="2" charset="2"/>
              <a:buChar char="§"/>
              <a:defRPr sz="15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2pPr>
            <a:lvl3pPr defTabSz="833438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13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3pPr>
            <a:lvl4pPr marL="1600200" indent="-228600" defTabSz="833438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4pPr>
            <a:lvl5pPr marL="2057400" indent="-228600" defTabSz="833438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5pPr>
            <a:lvl6pPr marL="2514600" indent="-228600" defTabSz="833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6pPr>
            <a:lvl7pPr marL="2971800" indent="-228600" defTabSz="833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7pPr>
            <a:lvl8pPr marL="3429000" indent="-228600" defTabSz="833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8pPr>
            <a:lvl9pPr marL="3886200" indent="-228600" defTabSz="833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9pPr>
          </a:lstStyle>
          <a:p>
            <a:pPr marL="171450" indent="-171450" eaLnBrk="1" hangingPunct="1">
              <a:lnSpc>
                <a:spcPct val="90000"/>
              </a:lnSpc>
              <a:spcBef>
                <a:spcPct val="0"/>
              </a:spcBef>
              <a:spcAft>
                <a:spcPts val="399"/>
              </a:spcAft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Результаты:</a:t>
            </a:r>
            <a:endParaRPr lang="en-US" altLang="ru-RU" b="1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marL="342900" indent="-342900"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ru-RU" altLang="ru-RU" sz="17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Средний </a:t>
            </a:r>
            <a:r>
              <a:rPr lang="ru-RU" altLang="ru-RU" sz="1700" b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прирост </a:t>
            </a:r>
            <a:r>
              <a:rPr lang="en-US" altLang="ru-RU" sz="17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CTR</a:t>
            </a:r>
            <a:r>
              <a:rPr lang="ru-RU" altLang="ru-RU" sz="17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 </a:t>
            </a:r>
            <a:r>
              <a:rPr lang="ru-RU" altLang="ru-RU" sz="17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по сети</a:t>
            </a:r>
            <a:r>
              <a:rPr lang="en-US" altLang="ru-RU" sz="17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:</a:t>
            </a:r>
            <a:r>
              <a:rPr lang="ru-RU" altLang="ru-RU" sz="17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 </a:t>
            </a:r>
            <a:r>
              <a:rPr lang="ru-RU" sz="1700" b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23</a:t>
            </a:r>
            <a:r>
              <a:rPr lang="ru-RU" sz="17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%</a:t>
            </a:r>
            <a:endParaRPr lang="ru-RU" sz="1700" b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Arial"/>
            </a:endParaRPr>
          </a:p>
          <a:p>
            <a:pPr marL="342900" indent="-342900"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ru-RU" sz="1700" b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15%  </a:t>
            </a:r>
            <a:r>
              <a:rPr lang="ru-RU" sz="17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-  </a:t>
            </a:r>
            <a:r>
              <a:rPr lang="ru-RU" sz="1700" b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улучшение доставки </a:t>
            </a:r>
            <a:r>
              <a:rPr lang="ru-RU" sz="17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кампаний (своевременная доставка и уменьшение </a:t>
            </a:r>
            <a:r>
              <a:rPr lang="ru-RU" sz="17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передоставки</a:t>
            </a:r>
            <a:r>
              <a:rPr lang="ru-RU" sz="17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)</a:t>
            </a:r>
            <a:endParaRPr lang="en-US" sz="17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Arial"/>
            </a:endParaRPr>
          </a:p>
          <a:p>
            <a:pPr marL="342900" indent="-342900"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ru-RU" sz="17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+7% от общего дохода</a:t>
            </a:r>
            <a:r>
              <a:rPr lang="ru-RU" sz="17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 дало привлечение новых рекламодателей </a:t>
            </a:r>
            <a:r>
              <a:rPr lang="ru-RU" sz="17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за счет</a:t>
            </a:r>
            <a:r>
              <a:rPr lang="ru-RU" sz="17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 возможности использования и </a:t>
            </a:r>
            <a:r>
              <a:rPr lang="ru-RU" sz="17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оптимизации по </a:t>
            </a:r>
            <a:r>
              <a:rPr lang="en-US" sz="17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MOAT</a:t>
            </a:r>
            <a:r>
              <a:rPr lang="ru-RU" sz="17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 данным</a:t>
            </a:r>
            <a:endParaRPr lang="ru-RU" sz="1700" b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Arial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399"/>
              </a:spcAft>
              <a:buBlip>
                <a:blip r:embed="rId4"/>
              </a:buBlip>
            </a:pPr>
            <a:endParaRPr lang="ru-RU" altLang="ru-RU" sz="1700" dirty="0">
              <a:solidFill>
                <a:schemeClr val="tx1"/>
              </a:solidFill>
              <a:latin typeface="+mn-lt"/>
              <a:cs typeface="Arial" pitchFamily="34" charset="0"/>
            </a:endParaRPr>
          </a:p>
          <a:p>
            <a:pPr lvl="2" eaLnBrk="1" hangingPunct="1">
              <a:lnSpc>
                <a:spcPct val="80000"/>
              </a:lnSpc>
              <a:buNone/>
            </a:pPr>
            <a:endParaRPr lang="en-GB" altLang="ru-RU" sz="1600" dirty="0">
              <a:solidFill>
                <a:schemeClr val="tx1"/>
              </a:solidFill>
              <a:latin typeface="+mn-lt"/>
              <a:cs typeface="Osaka"/>
            </a:endParaRPr>
          </a:p>
        </p:txBody>
      </p:sp>
      <p:pic>
        <p:nvPicPr>
          <p:cNvPr id="23557" name="Picture 4" descr="Forb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2573" y="135169"/>
            <a:ext cx="2065470" cy="610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9" descr="E:\Backup\Maxifier\My Documents\Presentations\Forbes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5414" y="3110899"/>
            <a:ext cx="5372629" cy="290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0369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7725" y="162050"/>
            <a:ext cx="9137340" cy="1042501"/>
          </a:xfrm>
        </p:spPr>
        <p:txBody>
          <a:bodyPr>
            <a:normAutofit/>
          </a:bodyPr>
          <a:lstStyle/>
          <a:p>
            <a:r>
              <a:rPr lang="ru-RU" dirty="0" smtClean="0"/>
              <a:t>Один из крупнейших порталов поиска работы, </a:t>
            </a:r>
            <a:r>
              <a:rPr lang="en-US" dirty="0" smtClean="0"/>
              <a:t>US</a:t>
            </a:r>
            <a:r>
              <a:rPr lang="ru-RU" dirty="0" smtClean="0"/>
              <a:t/>
            </a:r>
            <a:br>
              <a:rPr lang="ru-RU" dirty="0" smtClean="0"/>
            </a:br>
            <a:endParaRPr lang="en-GB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24090" y="957213"/>
            <a:ext cx="9523854" cy="2730140"/>
          </a:xfrm>
        </p:spPr>
        <p:txBody>
          <a:bodyPr numCol="1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b="1" dirty="0" smtClean="0"/>
              <a:t>Специфика: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dirty="0"/>
              <a:t>Ресурс представлен во всем мире локализованными </a:t>
            </a:r>
            <a:r>
              <a:rPr lang="ru-RU" sz="1600" dirty="0" smtClean="0"/>
              <a:t>сайтами</a:t>
            </a:r>
          </a:p>
          <a:p>
            <a:pPr>
              <a:spcBef>
                <a:spcPts val="0"/>
              </a:spcBef>
            </a:pPr>
            <a:r>
              <a:rPr lang="ru-RU" sz="1600" dirty="0" err="1" smtClean="0"/>
              <a:t>Таргетирование</a:t>
            </a:r>
            <a:r>
              <a:rPr lang="ru-RU" sz="1600" dirty="0" smtClean="0"/>
              <a:t> </a:t>
            </a:r>
            <a:r>
              <a:rPr lang="ru-RU" sz="1600" dirty="0"/>
              <a:t>рекламных кампаний  </a:t>
            </a:r>
            <a:r>
              <a:rPr lang="ru-RU" sz="1600" dirty="0" smtClean="0"/>
              <a:t>осуществляется </a:t>
            </a:r>
            <a:r>
              <a:rPr lang="ru-RU" sz="1600" dirty="0"/>
              <a:t>исключительно с помощью данных </a:t>
            </a:r>
            <a:r>
              <a:rPr lang="ru-RU" sz="1600" dirty="0" err="1"/>
              <a:t>keywords</a:t>
            </a:r>
            <a:r>
              <a:rPr lang="ru-RU" sz="1600" dirty="0"/>
              <a:t>: все пользователи сайта </a:t>
            </a:r>
            <a:r>
              <a:rPr lang="ru-RU" sz="1600" dirty="0" smtClean="0"/>
              <a:t>получают их согласно </a:t>
            </a:r>
            <a:r>
              <a:rPr lang="ru-RU" sz="1600" dirty="0"/>
              <a:t>тем поисковым запросам, которые </a:t>
            </a:r>
            <a:r>
              <a:rPr lang="ru-RU" sz="1600" dirty="0" smtClean="0"/>
              <a:t>вводят </a:t>
            </a:r>
            <a:r>
              <a:rPr lang="ru-RU" sz="1600" dirty="0"/>
              <a:t>на сайте, затем </a:t>
            </a:r>
            <a:r>
              <a:rPr lang="ru-RU" sz="1600" dirty="0" smtClean="0"/>
              <a:t>соответственно отображаются креативы рекламных кампаний</a:t>
            </a:r>
          </a:p>
          <a:p>
            <a:pPr>
              <a:spcBef>
                <a:spcPts val="0"/>
              </a:spcBef>
            </a:pPr>
            <a:r>
              <a:rPr lang="ru-RU" sz="1600" dirty="0" smtClean="0"/>
              <a:t>Настройки </a:t>
            </a:r>
            <a:r>
              <a:rPr lang="ru-RU" sz="1600" dirty="0" err="1" smtClean="0"/>
              <a:t>таргентинга</a:t>
            </a:r>
            <a:r>
              <a:rPr lang="ru-RU" sz="1600" dirty="0" smtClean="0"/>
              <a:t> сложные – поэтому присутствуют </a:t>
            </a:r>
            <a:r>
              <a:rPr lang="ru-RU" sz="1600" dirty="0"/>
              <a:t>синтаксические, орфографические </a:t>
            </a:r>
            <a:r>
              <a:rPr lang="ru-RU" sz="1600" dirty="0" smtClean="0"/>
              <a:t>и семантические ошибки, создаваемые вручную оператором (</a:t>
            </a:r>
            <a:r>
              <a:rPr lang="ru-RU" sz="1600" dirty="0" err="1" smtClean="0"/>
              <a:t>трафикером</a:t>
            </a:r>
            <a:r>
              <a:rPr lang="ru-RU" sz="1600" dirty="0" smtClean="0"/>
              <a:t>)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dirty="0"/>
              <a:t>Рекламный сервер</a:t>
            </a:r>
            <a:r>
              <a:rPr lang="ru-RU" sz="1600" dirty="0" smtClean="0"/>
              <a:t>: </a:t>
            </a:r>
            <a:r>
              <a:rPr lang="en-US" sz="1600" b="1" dirty="0" err="1" smtClean="0"/>
              <a:t>OpenAdStream</a:t>
            </a:r>
            <a:r>
              <a:rPr lang="en-US" sz="1600" dirty="0" smtClean="0"/>
              <a:t> (</a:t>
            </a:r>
            <a:r>
              <a:rPr lang="ru-RU" sz="1600" dirty="0" smtClean="0"/>
              <a:t>сейчас – </a:t>
            </a:r>
            <a:r>
              <a:rPr lang="en-US" sz="1600" dirty="0" err="1" smtClean="0"/>
              <a:t>Xaxis</a:t>
            </a:r>
            <a:r>
              <a:rPr lang="en-US" sz="1600" dirty="0" smtClean="0"/>
              <a:t> for Publishers)</a:t>
            </a:r>
            <a:r>
              <a:rPr lang="ru-RU" sz="1600" dirty="0" smtClean="0"/>
              <a:t> </a:t>
            </a: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ru-RU" sz="1600" dirty="0" smtClean="0"/>
              <a:t>Объем  сети: </a:t>
            </a:r>
            <a:r>
              <a:rPr lang="ru-RU" sz="1600" b="1" dirty="0"/>
              <a:t>4 млрд</a:t>
            </a:r>
            <a:r>
              <a:rPr lang="ru-RU" sz="1600" dirty="0"/>
              <a:t>. рекламных показов в </a:t>
            </a:r>
            <a:r>
              <a:rPr lang="ru-RU" sz="1600" dirty="0" smtClean="0"/>
              <a:t>месяц</a:t>
            </a:r>
            <a:br>
              <a:rPr lang="ru-RU" sz="1600" dirty="0" smtClean="0"/>
            </a:br>
            <a:endParaRPr lang="ru-RU" sz="1600" dirty="0" smtClean="0"/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423332" y="3891469"/>
            <a:ext cx="4385733" cy="449053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75000"/>
              <a:buFontTx/>
              <a:buBlip>
                <a:blip r:embed="rId4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50000"/>
              <a:buFontTx/>
              <a:buBlip>
                <a:blip r:embed="rId5"/>
              </a:buBlip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–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»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dirty="0" smtClean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444" t="44898" r="43115" b="29564"/>
          <a:stretch/>
        </p:blipFill>
        <p:spPr bwMode="auto">
          <a:xfrm>
            <a:off x="5516765" y="3779993"/>
            <a:ext cx="3870708" cy="2562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68068" y="3390054"/>
            <a:ext cx="3368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Пример типового запроса по ключевым словам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2307" y="3634093"/>
            <a:ext cx="48200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Результаты: </a:t>
            </a:r>
            <a:endParaRPr lang="ru-RU" sz="1600" dirty="0"/>
          </a:p>
          <a:p>
            <a:pPr marL="342900" lvl="0" indent="-342900"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ru-RU" sz="1600" b="1" dirty="0"/>
              <a:t>+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70% -  повышение точности соответствия </a:t>
            </a:r>
            <a:r>
              <a:rPr lang="ru-RU" sz="1600" dirty="0" err="1">
                <a:latin typeface="Calibri" panose="020F0502020204030204" pitchFamily="34" charset="0"/>
                <a:cs typeface="Arial"/>
              </a:rPr>
              <a:t>таргетинга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 по ключевым словам и аудиторным 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сегментам и пропорциональный рост </a:t>
            </a:r>
            <a:r>
              <a:rPr lang="en-US" sz="1600" dirty="0" smtClean="0">
                <a:latin typeface="Calibri" panose="020F0502020204030204" pitchFamily="34" charset="0"/>
                <a:cs typeface="Arial"/>
              </a:rPr>
              <a:t>CTR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;</a:t>
            </a:r>
            <a:endParaRPr lang="ru-RU" sz="1600" dirty="0">
              <a:latin typeface="Calibri" panose="020F0502020204030204" pitchFamily="34" charset="0"/>
              <a:cs typeface="Arial"/>
            </a:endParaRPr>
          </a:p>
          <a:p>
            <a:pPr marL="342900" lvl="0" indent="-342900"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ru-RU" sz="1600" dirty="0">
                <a:latin typeface="Calibri" panose="020F0502020204030204" pitchFamily="34" charset="0"/>
                <a:cs typeface="Arial"/>
              </a:rPr>
              <a:t>+ 180% - повышение точности прогноза доступности 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инвентаря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 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и объемов продаж</a:t>
            </a:r>
            <a:endParaRPr lang="ru-RU" sz="1600" dirty="0">
              <a:latin typeface="Calibri" panose="020F0502020204030204" pitchFamily="34" charset="0"/>
              <a:cs typeface="Arial"/>
            </a:endParaRPr>
          </a:p>
          <a:p>
            <a:pPr marL="342900" lvl="0" indent="-342900"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ru-RU" sz="1600" dirty="0">
                <a:latin typeface="Calibri" panose="020F0502020204030204" pitchFamily="34" charset="0"/>
                <a:cs typeface="Arial"/>
              </a:rPr>
              <a:t>Полученная система прогнозирования учитывала не только все сегменты, заданные с помощью </a:t>
            </a:r>
            <a:r>
              <a:rPr lang="ru-RU" sz="1600" dirty="0" err="1">
                <a:latin typeface="Calibri" panose="020F0502020204030204" pitchFamily="34" charset="0"/>
                <a:cs typeface="Arial"/>
              </a:rPr>
              <a:t>ad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-сервера, но и дополнительные параметры, заданные посредством </a:t>
            </a:r>
            <a:r>
              <a:rPr lang="ru-RU" sz="1600" dirty="0" err="1">
                <a:latin typeface="Calibri" panose="020F0502020204030204" pitchFamily="34" charset="0"/>
                <a:cs typeface="Arial"/>
              </a:rPr>
              <a:t>keywords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3572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/>
          </p:cNvSpPr>
          <p:nvPr>
            <p:ph idx="1"/>
          </p:nvPr>
        </p:nvSpPr>
        <p:spPr>
          <a:xfrm>
            <a:off x="322460" y="953291"/>
            <a:ext cx="9431759" cy="219787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>
                <a:cs typeface="Arial" pitchFamily="34" charset="0"/>
              </a:rPr>
              <a:t>Специфика:</a:t>
            </a:r>
          </a:p>
          <a:p>
            <a:pPr indent="-250825">
              <a:spcBef>
                <a:spcPts val="0"/>
              </a:spcBef>
            </a:pPr>
            <a:r>
              <a:rPr lang="ru-RU" altLang="ru-RU" sz="1600" dirty="0" smtClean="0"/>
              <a:t>Оптимизация </a:t>
            </a:r>
            <a:r>
              <a:rPr lang="ru-RU" altLang="ru-RU" sz="1600" dirty="0"/>
              <a:t>с учетом  специфики видео  (резкое падение интереса к рекламе со временем, поддержка </a:t>
            </a:r>
            <a:r>
              <a:rPr lang="en-US" altLang="ru-RU" sz="1600" dirty="0"/>
              <a:t>pre/post</a:t>
            </a:r>
            <a:r>
              <a:rPr lang="ru-RU" altLang="ru-RU" sz="1600" dirty="0"/>
              <a:t>-</a:t>
            </a:r>
            <a:r>
              <a:rPr lang="en-US" altLang="ru-RU" sz="1600" dirty="0"/>
              <a:t>rolls,</a:t>
            </a:r>
            <a:r>
              <a:rPr lang="ru-RU" altLang="ru-RU" sz="1600" dirty="0"/>
              <a:t> поддержка множества различных критериев интерактивности, дополнительные сложности и ограничения </a:t>
            </a:r>
            <a:r>
              <a:rPr lang="ru-RU" altLang="ru-RU" sz="1600" dirty="0" err="1"/>
              <a:t>таргетинга</a:t>
            </a:r>
            <a:r>
              <a:rPr lang="ru-RU" altLang="ru-RU" sz="1600" dirty="0"/>
              <a:t>)</a:t>
            </a:r>
            <a:r>
              <a:rPr lang="en-US" altLang="ru-RU" sz="1600" dirty="0"/>
              <a:t> </a:t>
            </a:r>
            <a:endParaRPr lang="ru-RU" altLang="ru-RU" sz="1600" dirty="0" smtClean="0"/>
          </a:p>
          <a:p>
            <a:pPr lvl="0" indent="-250825">
              <a:spcBef>
                <a:spcPts val="0"/>
              </a:spcBef>
            </a:pPr>
            <a:r>
              <a:rPr lang="ru-RU" sz="1600" dirty="0"/>
              <a:t>Дополнительные семантические параметры оптимизации - например, если в баннерной рекламе мы можем только условно судить "понравилось" (т.е. нажал) или "не понравилось", то здесь мы можем оценивать и степень негативной реакции - как долго смотрел, как уменьшил звук и т.п. </a:t>
            </a:r>
          </a:p>
          <a:p>
            <a:pPr indent="-250825">
              <a:spcBef>
                <a:spcPts val="0"/>
              </a:spcBef>
            </a:pPr>
            <a:r>
              <a:rPr lang="ru-RU" altLang="ru-RU" sz="1600" dirty="0" smtClean="0"/>
              <a:t>Объем</a:t>
            </a:r>
            <a:r>
              <a:rPr lang="ru-RU" altLang="ru-RU" sz="1600" dirty="0"/>
              <a:t>: 650 млн показов и 300 млн показов </a:t>
            </a:r>
            <a:r>
              <a:rPr lang="ru-RU" altLang="ru-RU" sz="1600" dirty="0" smtClean="0"/>
              <a:t>(сети </a:t>
            </a:r>
            <a:r>
              <a:rPr lang="ru-RU" altLang="ru-RU" sz="1600" dirty="0" err="1"/>
              <a:t>видеорекламы</a:t>
            </a:r>
            <a:r>
              <a:rPr lang="ru-RU" altLang="ru-RU" sz="1600" dirty="0"/>
              <a:t>).</a:t>
            </a:r>
          </a:p>
          <a:p>
            <a:pPr indent="-250825">
              <a:spcBef>
                <a:spcPts val="0"/>
              </a:spcBef>
            </a:pPr>
            <a:r>
              <a:rPr lang="ru-RU" altLang="ru-RU" sz="1600" dirty="0"/>
              <a:t>Рекламный сервер: </a:t>
            </a:r>
            <a:r>
              <a:rPr lang="en-US" altLang="ru-RU" sz="1600" b="1" dirty="0"/>
              <a:t>24/7 </a:t>
            </a:r>
            <a:r>
              <a:rPr lang="en-US" altLang="ru-RU" sz="1600" b="1" dirty="0" err="1" smtClean="0"/>
              <a:t>OpenAdStream</a:t>
            </a:r>
            <a:r>
              <a:rPr lang="ru-RU" altLang="ru-RU" sz="1600" b="1" dirty="0" smtClean="0"/>
              <a:t>, внутреннее решение по сбору статистики</a:t>
            </a:r>
            <a:endParaRPr lang="en-US" altLang="ru-RU" sz="1600" b="1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1600" b="1" dirty="0" smtClean="0">
              <a:cs typeface="Arial" pitchFamily="34" charset="0"/>
            </a:endParaRPr>
          </a:p>
        </p:txBody>
      </p:sp>
      <p:sp>
        <p:nvSpPr>
          <p:cNvPr id="10241" name="Title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100410" tIns="50205" rIns="100410" bIns="50205" rtlCol="0">
            <a:normAutofit/>
          </a:bodyPr>
          <a:lstStyle/>
          <a:p>
            <a:pPr eaLnBrk="1" hangingPunct="1">
              <a:defRPr/>
            </a:pPr>
            <a:r>
              <a:rPr lang="en-US" kern="1200" dirty="0"/>
              <a:t>Channel4: </a:t>
            </a:r>
            <a:r>
              <a:rPr lang="ru-RU" kern="1200" dirty="0" smtClean="0"/>
              <a:t>оптимизация </a:t>
            </a:r>
            <a:r>
              <a:rPr lang="ru-RU" dirty="0" smtClean="0"/>
              <a:t>в</a:t>
            </a:r>
            <a:r>
              <a:rPr lang="ru-RU" kern="1200" dirty="0" smtClean="0"/>
              <a:t>идео-рекламы</a:t>
            </a:r>
            <a:endParaRPr lang="ru-RU" kern="1200" dirty="0"/>
          </a:p>
        </p:txBody>
      </p:sp>
      <p:sp>
        <p:nvSpPr>
          <p:cNvPr id="18436" name="Rectangle 4"/>
          <p:cNvSpPr txBox="1">
            <a:spLocks/>
          </p:cNvSpPr>
          <p:nvPr/>
        </p:nvSpPr>
        <p:spPr bwMode="auto">
          <a:xfrm>
            <a:off x="6042910" y="3484822"/>
            <a:ext cx="3711310" cy="202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705" tIns="37353" rIns="74705" bIns="37353"/>
          <a:lstStyle>
            <a:lvl1pPr marL="171450" defTabSz="833438" eaLnBrk="0" hangingPunct="0">
              <a:spcBef>
                <a:spcPts val="888"/>
              </a:spcBef>
              <a:spcAft>
                <a:spcPts val="450"/>
              </a:spcAft>
              <a:buClr>
                <a:srgbClr val="FF6600"/>
              </a:buClr>
              <a:buFont typeface="Wingdings" pitchFamily="2" charset="2"/>
              <a:buChar char="§"/>
              <a:defRPr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1pPr>
            <a:lvl2pPr marL="742950" indent="-285750" defTabSz="833438" eaLnBrk="0" hangingPunct="0">
              <a:spcBef>
                <a:spcPct val="20000"/>
              </a:spcBef>
              <a:buClr>
                <a:srgbClr val="FF6600"/>
              </a:buClr>
              <a:buSzPct val="75000"/>
              <a:buFont typeface="Wingdings" pitchFamily="2" charset="2"/>
              <a:buChar char="§"/>
              <a:defRPr sz="15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2pPr>
            <a:lvl3pPr marL="1143000" indent="-228600" defTabSz="833438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13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3pPr>
            <a:lvl4pPr marL="1600200" indent="-228600" defTabSz="833438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4pPr>
            <a:lvl5pPr marL="2057400" indent="-228600" defTabSz="833438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5pPr>
            <a:lvl6pPr marL="2514600" indent="-228600" defTabSz="833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6pPr>
            <a:lvl7pPr marL="2971800" indent="-228600" defTabSz="833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7pPr>
            <a:lvl8pPr marL="3429000" indent="-228600" defTabSz="833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8pPr>
            <a:lvl9pPr marL="3886200" indent="-228600" defTabSz="833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200">
                <a:solidFill>
                  <a:srgbClr val="000000"/>
                </a:solidFill>
                <a:latin typeface="Geneva" pitchFamily="34" charset="0"/>
                <a:ea typeface="Osaka"/>
                <a:cs typeface="Genev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ts val="399"/>
              </a:spcAft>
              <a:buNone/>
            </a:pPr>
            <a:r>
              <a:rPr lang="ru-RU" altLang="ru-RU" sz="1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Результат:</a:t>
            </a:r>
            <a:endParaRPr lang="ru-RU" altLang="ru-RU" sz="1600" b="1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marL="342900" indent="-342900" defTabSz="914400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Blip>
                <a:blip r:embed="rId3"/>
              </a:buBlip>
            </a:pPr>
            <a:r>
              <a:rPr lang="ru-RU" altLang="ru-RU" sz="16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Около 400 </a:t>
            </a:r>
            <a:r>
              <a:rPr lang="ru-RU" altLang="ru-RU" sz="16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кампаний </a:t>
            </a:r>
            <a:r>
              <a:rPr lang="ru-RU" altLang="ru-RU" sz="16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оптимизировалось </a:t>
            </a:r>
            <a:r>
              <a:rPr lang="ru-RU" altLang="ru-RU" sz="16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ежемесячно;</a:t>
            </a:r>
            <a:endParaRPr lang="ru-RU" altLang="ru-RU" sz="16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Arial"/>
            </a:endParaRPr>
          </a:p>
          <a:p>
            <a:pPr marL="342900" lvl="0" indent="-342900" defTabSz="914400" eaLnBrk="1" hangingPunct="1">
              <a:spcBef>
                <a:spcPts val="0"/>
              </a:spcBef>
              <a:spcAft>
                <a:spcPts val="0"/>
              </a:spcAft>
              <a:buSzPct val="100000"/>
              <a:buBlip>
                <a:blip r:embed="rId3"/>
              </a:buBlip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10-15% - повышение отклика 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(в случаях, когда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cookie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-данные о пользователях не учитывались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);</a:t>
            </a:r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Arial"/>
            </a:endParaRPr>
          </a:p>
          <a:p>
            <a:pPr marL="342900" lvl="0" indent="-342900" defTabSz="914400" eaLnBrk="1" hangingPunct="1">
              <a:spcBef>
                <a:spcPts val="0"/>
              </a:spcBef>
              <a:spcAft>
                <a:spcPts val="0"/>
              </a:spcAft>
              <a:buSzPct val="100000"/>
              <a:buBlip>
                <a:blip r:embed="rId3"/>
              </a:buBlip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40% -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повышение отклика 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(если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cookie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-данные о пользователях учитывались);</a:t>
            </a:r>
          </a:p>
          <a:p>
            <a:pPr marL="342900" lvl="0" indent="-342900" defTabSz="914400" eaLnBrk="1" hangingPunct="1">
              <a:spcBef>
                <a:spcPts val="0"/>
              </a:spcBef>
              <a:spcAft>
                <a:spcPts val="0"/>
              </a:spcAft>
              <a:buSzPct val="100000"/>
              <a:buBlip>
                <a:blip r:embed="rId3"/>
              </a:buBlip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32% прироста показателей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взаимодействия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rPr>
              <a:t>.</a:t>
            </a:r>
            <a:endParaRPr lang="ru-RU" altLang="ru-RU" sz="16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Arial"/>
            </a:endParaRPr>
          </a:p>
          <a:p>
            <a:pPr eaLnBrk="1" hangingPunct="1"/>
            <a:endParaRPr lang="ru-RU" altLang="ru-RU" sz="1300" b="1" dirty="0">
              <a:solidFill>
                <a:schemeClr val="tx1"/>
              </a:solidFill>
              <a:latin typeface="Arial" pitchFamily="34" charset="0"/>
              <a:cs typeface="Osaka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altLang="ru-RU" sz="1300" dirty="0">
              <a:solidFill>
                <a:schemeClr val="tx1"/>
              </a:solidFill>
              <a:latin typeface="Arial" pitchFamily="34" charset="0"/>
              <a:cs typeface="Osaka"/>
            </a:endParaRP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383" y="3600572"/>
            <a:ext cx="5554927" cy="269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35" descr="4_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01894" y="51578"/>
            <a:ext cx="871935" cy="9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71375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2326" y="4"/>
            <a:ext cx="9137340" cy="1042501"/>
          </a:xfrm>
        </p:spPr>
        <p:txBody>
          <a:bodyPr>
            <a:normAutofit/>
          </a:bodyPr>
          <a:lstStyle/>
          <a:p>
            <a:r>
              <a:rPr lang="ru-RU" dirty="0" smtClean="0"/>
              <a:t>Японская социальная сеть</a:t>
            </a:r>
            <a:endParaRPr lang="en-GB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969650"/>
            <a:ext cx="9700378" cy="2493439"/>
          </a:xfrm>
        </p:spPr>
        <p:txBody>
          <a:bodyPr numCol="1">
            <a:normAutofit lnSpcReduction="10000"/>
          </a:bodyPr>
          <a:lstStyle/>
          <a:p>
            <a:pPr marL="358775" indent="0">
              <a:spcBef>
                <a:spcPts val="0"/>
              </a:spcBef>
              <a:buNone/>
            </a:pPr>
            <a:r>
              <a:rPr lang="ru-RU" sz="1800" b="1" dirty="0" smtClean="0"/>
              <a:t>Специфика:</a:t>
            </a:r>
            <a:r>
              <a:rPr lang="ru-RU" sz="1800" dirty="0" smtClean="0"/>
              <a:t> </a:t>
            </a:r>
          </a:p>
          <a:p>
            <a:pPr marL="531813" indent="-173038">
              <a:spcBef>
                <a:spcPts val="0"/>
              </a:spcBef>
            </a:pPr>
            <a:r>
              <a:rPr lang="ru-RU" sz="1800" dirty="0" smtClean="0"/>
              <a:t> 90</a:t>
            </a:r>
            <a:r>
              <a:rPr lang="ru-RU" sz="1800" dirty="0"/>
              <a:t>% рекламных кампаний на сайте длятся 1 неделю, т.е. данных для полномасштабной оптимизации на основе статистики </a:t>
            </a:r>
            <a:r>
              <a:rPr lang="ru-RU" sz="1800" dirty="0" smtClean="0"/>
              <a:t>недостаточно</a:t>
            </a:r>
            <a:endParaRPr lang="ru-RU" sz="1800" dirty="0"/>
          </a:p>
          <a:p>
            <a:pPr marL="531813" indent="-173038">
              <a:spcBef>
                <a:spcPts val="0"/>
              </a:spcBef>
            </a:pPr>
            <a:r>
              <a:rPr lang="ru-RU" sz="1800" dirty="0" smtClean="0"/>
              <a:t> Рекламодатели </a:t>
            </a:r>
            <a:r>
              <a:rPr lang="ru-RU" sz="1800" dirty="0"/>
              <a:t>в любое время могут менять креативы и цель кампании (количество показов), что также осложняет оптимизацию.</a:t>
            </a:r>
          </a:p>
          <a:p>
            <a:pPr marL="531813" indent="-173038">
              <a:spcBef>
                <a:spcPts val="0"/>
              </a:spcBef>
            </a:pPr>
            <a:r>
              <a:rPr lang="ru-RU" sz="1800" dirty="0" smtClean="0"/>
              <a:t> </a:t>
            </a:r>
            <a:r>
              <a:rPr lang="ru-RU" sz="1800" dirty="0"/>
              <a:t>Рекламный сервер и </a:t>
            </a:r>
            <a:r>
              <a:rPr lang="en-US" sz="1800" dirty="0"/>
              <a:t>3</a:t>
            </a:r>
            <a:r>
              <a:rPr lang="en-US" sz="1800" baseline="30000" dirty="0"/>
              <a:t>rd</a:t>
            </a:r>
            <a:r>
              <a:rPr lang="en-US" sz="1800" dirty="0"/>
              <a:t> party tools</a:t>
            </a:r>
            <a:r>
              <a:rPr lang="ru-RU" sz="1800" dirty="0"/>
              <a:t>: </a:t>
            </a:r>
            <a:r>
              <a:rPr lang="ru-RU" sz="1800" dirty="0" smtClean="0"/>
              <a:t> </a:t>
            </a:r>
            <a:r>
              <a:rPr lang="ru-RU" sz="1800" b="1" dirty="0"/>
              <a:t>в</a:t>
            </a:r>
            <a:r>
              <a:rPr lang="ru-RU" sz="1800" b="1" dirty="0" smtClean="0"/>
              <a:t>нутреннее решение +</a:t>
            </a:r>
            <a:r>
              <a:rPr lang="ru-RU" sz="1800" dirty="0" smtClean="0"/>
              <a:t> </a:t>
            </a:r>
            <a:r>
              <a:rPr lang="ru-RU" sz="1800" b="1" dirty="0" smtClean="0"/>
              <a:t>данные из</a:t>
            </a:r>
            <a:r>
              <a:rPr lang="ru-RU" sz="1800" dirty="0" smtClean="0"/>
              <a:t> </a:t>
            </a:r>
            <a:r>
              <a:rPr lang="en-US" sz="1800" b="1" dirty="0" err="1" smtClean="0"/>
              <a:t>OpenX</a:t>
            </a:r>
            <a:r>
              <a:rPr lang="en-US" sz="1800" dirty="0" smtClean="0"/>
              <a:t>, </a:t>
            </a:r>
            <a:r>
              <a:rPr lang="en-US" sz="1800" b="1" dirty="0" err="1" smtClean="0"/>
              <a:t>RightMedia</a:t>
            </a:r>
            <a:r>
              <a:rPr lang="en-US" sz="1800" dirty="0" smtClean="0"/>
              <a:t>, </a:t>
            </a:r>
            <a:r>
              <a:rPr lang="en-US" sz="1800" b="1" dirty="0" smtClean="0"/>
              <a:t>DFP, Blade</a:t>
            </a:r>
            <a:endParaRPr lang="ru-RU" sz="1800" b="1" dirty="0" smtClean="0"/>
          </a:p>
          <a:p>
            <a:pPr marL="531813" indent="-173038">
              <a:spcBef>
                <a:spcPts val="0"/>
              </a:spcBef>
            </a:pPr>
            <a:r>
              <a:rPr lang="ru-RU" sz="1800" dirty="0" smtClean="0"/>
              <a:t>Объем:   300-500 кампаний еженедельно</a:t>
            </a:r>
            <a:endParaRPr lang="ru-RU" sz="1800" b="1" dirty="0" smtClean="0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5223933" y="1427668"/>
            <a:ext cx="4385733" cy="449053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75000"/>
              <a:buFontTx/>
              <a:buBlip>
                <a:blip r:embed="rId4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50000"/>
              <a:buFontTx/>
              <a:buBlip>
                <a:blip r:embed="rId5"/>
              </a:buBlip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–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»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dirty="0" smtClean="0"/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274508" y="2593658"/>
            <a:ext cx="4385733" cy="449053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75000"/>
              <a:buFontTx/>
              <a:buBlip>
                <a:blip r:embed="rId4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50000"/>
              <a:buFontTx/>
              <a:buBlip>
                <a:blip r:embed="rId5"/>
              </a:buBlip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–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»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367106" y="3541585"/>
            <a:ext cx="3163172" cy="232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Результаты:</a:t>
            </a:r>
            <a:endParaRPr lang="en-US" dirty="0"/>
          </a:p>
          <a:p>
            <a:pPr marL="173038" indent="-173038">
              <a:lnSpc>
                <a:spcPct val="90000"/>
              </a:lnSpc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ru-RU" sz="1700" b="1" dirty="0">
                <a:latin typeface="Calibri" panose="020F0502020204030204" pitchFamily="34" charset="0"/>
                <a:cs typeface="Arial"/>
              </a:rPr>
              <a:t>27-30</a:t>
            </a:r>
            <a:r>
              <a:rPr lang="ru-RU" sz="1700" dirty="0">
                <a:latin typeface="Calibri" panose="020F0502020204030204" pitchFamily="34" charset="0"/>
                <a:cs typeface="Arial"/>
              </a:rPr>
              <a:t>% </a:t>
            </a:r>
            <a:r>
              <a:rPr lang="en-US" sz="1700" dirty="0">
                <a:latin typeface="Calibri" panose="020F0502020204030204" pitchFamily="34" charset="0"/>
                <a:cs typeface="Arial"/>
              </a:rPr>
              <a:t> - </a:t>
            </a:r>
            <a:r>
              <a:rPr lang="ru-RU" sz="1700" b="1" dirty="0">
                <a:latin typeface="Calibri" panose="020F0502020204030204" pitchFamily="34" charset="0"/>
                <a:cs typeface="Arial"/>
              </a:rPr>
              <a:t>прирост  </a:t>
            </a:r>
            <a:r>
              <a:rPr lang="en-US" sz="1700" b="1" dirty="0">
                <a:latin typeface="Calibri" panose="020F0502020204030204" pitchFamily="34" charset="0"/>
                <a:cs typeface="Arial"/>
              </a:rPr>
              <a:t>CTR </a:t>
            </a:r>
            <a:r>
              <a:rPr lang="ru-RU" sz="1700" dirty="0">
                <a:latin typeface="Calibri" panose="020F0502020204030204" pitchFamily="34" charset="0"/>
                <a:cs typeface="Arial"/>
              </a:rPr>
              <a:t>сверх оптимизации рекламного сервера;</a:t>
            </a:r>
          </a:p>
          <a:p>
            <a:pPr marL="173038" lvl="0" indent="-173038">
              <a:lnSpc>
                <a:spcPct val="90000"/>
              </a:lnSpc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ru-RU" sz="1700" dirty="0">
                <a:latin typeface="Calibri" panose="020F0502020204030204" pitchFamily="34" charset="0"/>
                <a:cs typeface="Arial"/>
              </a:rPr>
              <a:t>на </a:t>
            </a:r>
            <a:r>
              <a:rPr lang="ru-RU" sz="1700" b="1" dirty="0">
                <a:latin typeface="Calibri" panose="020F0502020204030204" pitchFamily="34" charset="0"/>
                <a:cs typeface="Arial"/>
              </a:rPr>
              <a:t>13%</a:t>
            </a:r>
            <a:r>
              <a:rPr lang="ru-RU" sz="1700" dirty="0">
                <a:latin typeface="Calibri" panose="020F0502020204030204" pitchFamily="34" charset="0"/>
                <a:cs typeface="Arial"/>
              </a:rPr>
              <a:t> возросло значение метрики </a:t>
            </a:r>
            <a:r>
              <a:rPr lang="en-US" sz="1700" b="1" dirty="0">
                <a:latin typeface="Calibri" panose="020F0502020204030204" pitchFamily="34" charset="0"/>
                <a:cs typeface="Arial"/>
              </a:rPr>
              <a:t>r</a:t>
            </a:r>
            <a:r>
              <a:rPr lang="ru-RU" sz="1700" b="1" dirty="0" err="1">
                <a:latin typeface="Calibri" panose="020F0502020204030204" pitchFamily="34" charset="0"/>
                <a:cs typeface="Arial"/>
              </a:rPr>
              <a:t>etention</a:t>
            </a:r>
            <a:r>
              <a:rPr lang="ru-RU" sz="1700" b="1" dirty="0">
                <a:latin typeface="Calibri" panose="020F0502020204030204" pitchFamily="34" charset="0"/>
                <a:cs typeface="Arial"/>
              </a:rPr>
              <a:t> </a:t>
            </a:r>
            <a:r>
              <a:rPr lang="ru-RU" sz="1700" b="1" dirty="0" err="1">
                <a:latin typeface="Calibri" panose="020F0502020204030204" pitchFamily="34" charset="0"/>
                <a:cs typeface="Arial"/>
              </a:rPr>
              <a:t>rate</a:t>
            </a:r>
            <a:r>
              <a:rPr lang="ru-RU" sz="1700" b="1" dirty="0">
                <a:latin typeface="Calibri" panose="020F0502020204030204" pitchFamily="34" charset="0"/>
                <a:cs typeface="Arial"/>
              </a:rPr>
              <a:t> </a:t>
            </a:r>
            <a:r>
              <a:rPr lang="ru-RU" sz="1700" dirty="0">
                <a:latin typeface="Calibri" panose="020F0502020204030204" pitchFamily="34" charset="0"/>
                <a:cs typeface="Arial"/>
              </a:rPr>
              <a:t>(повторные обращения рекламодателей и увеличение сумм контрактов</a:t>
            </a:r>
            <a:r>
              <a:rPr lang="ru-RU" sz="1700" dirty="0" smtClean="0">
                <a:latin typeface="Calibri" panose="020F0502020204030204" pitchFamily="34" charset="0"/>
                <a:cs typeface="Arial"/>
              </a:rPr>
              <a:t>)</a:t>
            </a:r>
            <a:endParaRPr lang="ru-RU" sz="17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2050" name="Picture 2" descr="C:\Dropbox\Maxifier\Presentations\е-Таргет\IMG_26032014_16413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8171" y="3362140"/>
            <a:ext cx="5523139" cy="322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870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/>
          </p:cNvSpPr>
          <p:nvPr>
            <p:ph idx="1"/>
          </p:nvPr>
        </p:nvSpPr>
        <p:spPr>
          <a:xfrm>
            <a:off x="191418" y="938998"/>
            <a:ext cx="9111687" cy="2424900"/>
          </a:xfrm>
        </p:spPr>
        <p:txBody>
          <a:bodyPr rtlCol="0">
            <a:normAutofit fontScale="62500" lnSpcReduction="20000"/>
          </a:bodyPr>
          <a:lstStyle/>
          <a:p>
            <a:pPr marL="3587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900" b="1" dirty="0" smtClean="0"/>
              <a:t>Специфика:</a:t>
            </a:r>
          </a:p>
          <a:p>
            <a:pPr marL="531813" indent="-1730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/>
              <a:t>О</a:t>
            </a:r>
            <a:r>
              <a:rPr lang="ru-RU" sz="2900" dirty="0" smtClean="0"/>
              <a:t>птимизация </a:t>
            </a:r>
            <a:r>
              <a:rPr lang="ru-RU" sz="2900" dirty="0"/>
              <a:t>по новым категориям</a:t>
            </a:r>
            <a:r>
              <a:rPr lang="en-US" sz="2900" dirty="0"/>
              <a:t> keywords</a:t>
            </a:r>
            <a:r>
              <a:rPr lang="ru-RU" sz="2900" dirty="0"/>
              <a:t>, в дополнение к стандартному </a:t>
            </a:r>
            <a:r>
              <a:rPr lang="ru-RU" sz="2900" dirty="0" err="1"/>
              <a:t>соцдему</a:t>
            </a:r>
            <a:r>
              <a:rPr lang="ru-RU" sz="2900" dirty="0"/>
              <a:t>: должности и профессии пользователя, его поведенческим характеристикам (корзина покупок, личные предпочтения в авто, развлечениях, еде), наименованиям просмотренных страниц и рубрик,  и т.д.</a:t>
            </a:r>
          </a:p>
          <a:p>
            <a:pPr marL="531813" indent="-1730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 smtClean="0"/>
              <a:t>Рекламный </a:t>
            </a:r>
            <a:r>
              <a:rPr lang="ru-RU" sz="2900" dirty="0"/>
              <a:t>сервер: </a:t>
            </a:r>
            <a:r>
              <a:rPr lang="en-US" sz="2900" b="1" dirty="0" err="1" smtClean="0"/>
              <a:t>OpenAdStream</a:t>
            </a:r>
            <a:r>
              <a:rPr lang="en-US" sz="2900" dirty="0" smtClean="0"/>
              <a:t> (</a:t>
            </a:r>
            <a:r>
              <a:rPr lang="ru-RU" sz="2900" dirty="0" smtClean="0"/>
              <a:t>сейчас – </a:t>
            </a:r>
            <a:r>
              <a:rPr lang="en-US" sz="2900" dirty="0" err="1" smtClean="0"/>
              <a:t>Xaxis</a:t>
            </a:r>
            <a:r>
              <a:rPr lang="en-US" sz="2900" dirty="0" smtClean="0"/>
              <a:t> for Publishers), </a:t>
            </a:r>
            <a:r>
              <a:rPr lang="en-US" sz="2900" b="1" dirty="0" smtClean="0"/>
              <a:t>MOAT</a:t>
            </a:r>
          </a:p>
          <a:p>
            <a:pPr marL="531813" indent="-1730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900" dirty="0" smtClean="0"/>
              <a:t>Объем сети:  </a:t>
            </a:r>
            <a:r>
              <a:rPr lang="en-US" altLang="ru-RU" sz="2900" b="1" dirty="0" smtClean="0"/>
              <a:t>&gt;</a:t>
            </a:r>
            <a:r>
              <a:rPr lang="ru-RU" altLang="ru-RU" sz="2900" b="1" dirty="0" smtClean="0"/>
              <a:t>650 </a:t>
            </a:r>
            <a:r>
              <a:rPr lang="ru-RU" altLang="ru-RU" sz="2900" b="1" dirty="0"/>
              <a:t>млн </a:t>
            </a:r>
            <a:r>
              <a:rPr lang="ru-RU" altLang="ru-RU" sz="2900" dirty="0" smtClean="0"/>
              <a:t>показов</a:t>
            </a:r>
            <a:endParaRPr lang="en-US" sz="1900" dirty="0"/>
          </a:p>
          <a:p>
            <a:pPr marL="190012" indent="0">
              <a:lnSpc>
                <a:spcPct val="80000"/>
              </a:lnSpc>
              <a:buNone/>
              <a:defRPr/>
            </a:pPr>
            <a:endParaRPr lang="ru-RU" sz="1800" dirty="0">
              <a:latin typeface="Calibri" panose="020F0502020204030204" pitchFamily="34" charset="0"/>
            </a:endParaRPr>
          </a:p>
          <a:p>
            <a:pPr marL="190012" indent="0">
              <a:lnSpc>
                <a:spcPct val="80000"/>
              </a:lnSpc>
              <a:buNone/>
              <a:defRPr/>
            </a:pPr>
            <a:endParaRPr lang="ru-RU" sz="1800" dirty="0">
              <a:latin typeface="Calibri" panose="020F0502020204030204" pitchFamily="34" charset="0"/>
            </a:endParaRPr>
          </a:p>
          <a:p>
            <a:pPr marL="746104" lvl="2" indent="0">
              <a:lnSpc>
                <a:spcPct val="80000"/>
              </a:lnSpc>
              <a:buNone/>
              <a:defRPr/>
            </a:pPr>
            <a:endParaRPr lang="en-GB" sz="21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241" name="Title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100410" tIns="50205" rIns="100410" bIns="50205">
            <a:normAutofit/>
          </a:bodyPr>
          <a:lstStyle/>
          <a:p>
            <a:pPr eaLnBrk="1" hangingPunct="1">
              <a:defRPr/>
            </a:pPr>
            <a:r>
              <a:rPr lang="ru-RU" sz="2700" dirty="0" smtClean="0"/>
              <a:t>Женская социальная сеть в </a:t>
            </a:r>
            <a:r>
              <a:rPr lang="en-US" sz="2700" dirty="0" smtClean="0"/>
              <a:t>US - </a:t>
            </a:r>
            <a:r>
              <a:rPr lang="en-US" sz="2700" dirty="0" err="1" smtClean="0"/>
              <a:t>BlogHer</a:t>
            </a:r>
            <a:r>
              <a:rPr lang="ru-RU" sz="2700" dirty="0" smtClean="0"/>
              <a:t>.</a:t>
            </a:r>
            <a:r>
              <a:rPr lang="en-US" sz="2700" dirty="0" smtClean="0"/>
              <a:t>com</a:t>
            </a:r>
            <a:r>
              <a:rPr lang="ru-RU" sz="2700" dirty="0" smtClean="0"/>
              <a:t>:  оптимизация по </a:t>
            </a:r>
            <a:r>
              <a:rPr lang="en-US" sz="2700" dirty="0" smtClean="0"/>
              <a:t>keywords</a:t>
            </a:r>
            <a:endParaRPr lang="ru-RU" sz="2700" dirty="0"/>
          </a:p>
        </p:txBody>
      </p:sp>
      <p:pic>
        <p:nvPicPr>
          <p:cNvPr id="2253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1450" y="2893547"/>
            <a:ext cx="5075776" cy="3427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8" descr="Blog H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894" y="192840"/>
            <a:ext cx="2043113" cy="55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8344" y="2963119"/>
            <a:ext cx="431735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ct val="100000"/>
              <a:defRPr/>
            </a:pPr>
            <a:r>
              <a:rPr lang="ru-RU" sz="1600" b="1" dirty="0" smtClean="0">
                <a:latin typeface="Calibri" panose="020F0502020204030204" pitchFamily="34" charset="0"/>
                <a:cs typeface="Arial"/>
              </a:rPr>
              <a:t>     Результат:</a:t>
            </a:r>
          </a:p>
          <a:p>
            <a:pPr marL="531813" lvl="0" indent="-173038">
              <a:spcAft>
                <a:spcPts val="600"/>
              </a:spcAft>
              <a:buSzPct val="100000"/>
              <a:buBlip>
                <a:blip r:embed="rId4"/>
              </a:buBlip>
              <a:defRPr/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 </a:t>
            </a:r>
            <a:r>
              <a:rPr lang="ru-RU" sz="1600" b="1" dirty="0" smtClean="0">
                <a:latin typeface="Calibri" panose="020F0502020204030204" pitchFamily="34" charset="0"/>
                <a:cs typeface="Arial"/>
              </a:rPr>
              <a:t>22,7</a:t>
            </a:r>
            <a:r>
              <a:rPr lang="ru-RU" sz="1600" b="1" dirty="0">
                <a:latin typeface="Calibri" panose="020F0502020204030204" pitchFamily="34" charset="0"/>
                <a:cs typeface="Arial"/>
              </a:rPr>
              <a:t>% - средний рост </a:t>
            </a:r>
            <a:r>
              <a:rPr lang="en-US" sz="1600" b="1" dirty="0" smtClean="0">
                <a:latin typeface="Calibri" panose="020F0502020204030204" pitchFamily="34" charset="0"/>
                <a:cs typeface="Arial"/>
              </a:rPr>
              <a:t>CTR</a:t>
            </a:r>
            <a:r>
              <a:rPr lang="ru-RU" sz="1600" b="1" dirty="0" smtClean="0">
                <a:latin typeface="Calibri" panose="020F0502020204030204" pitchFamily="34" charset="0"/>
                <a:cs typeface="Arial"/>
              </a:rPr>
              <a:t> 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по итогам начального периода оптимизации;</a:t>
            </a:r>
            <a:endParaRPr lang="en-US" sz="1600" dirty="0">
              <a:latin typeface="Calibri" panose="020F0502020204030204" pitchFamily="34" charset="0"/>
              <a:cs typeface="Arial"/>
            </a:endParaRPr>
          </a:p>
          <a:p>
            <a:pPr marL="531813" indent="-173038">
              <a:spcAft>
                <a:spcPts val="600"/>
              </a:spcAft>
              <a:buSzPct val="100000"/>
              <a:buBlip>
                <a:blip r:embed="rId4"/>
              </a:buBlip>
              <a:defRPr/>
            </a:pPr>
            <a:r>
              <a:rPr lang="ru-RU" sz="1600" b="1" dirty="0" smtClean="0">
                <a:latin typeface="Calibri" panose="020F0502020204030204" pitchFamily="34" charset="0"/>
                <a:cs typeface="Arial"/>
              </a:rPr>
              <a:t> 20</a:t>
            </a:r>
            <a:r>
              <a:rPr lang="ru-RU" sz="1600" b="1" dirty="0">
                <a:latin typeface="Calibri" panose="020F0502020204030204" pitchFamily="34" charset="0"/>
                <a:cs typeface="Arial"/>
              </a:rPr>
              <a:t>% - экономия времени работы </a:t>
            </a:r>
            <a:r>
              <a:rPr lang="ru-RU" sz="1600" dirty="0" err="1" smtClean="0">
                <a:latin typeface="Calibri" panose="020F0502020204030204" pitchFamily="34" charset="0"/>
                <a:cs typeface="Arial"/>
              </a:rPr>
              <a:t>трафикеров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, которое ранее тратилось на оптимизацию рекламы вручную.</a:t>
            </a:r>
          </a:p>
          <a:p>
            <a:pPr marL="531813" lvl="0" indent="-173038">
              <a:spcAft>
                <a:spcPts val="600"/>
              </a:spcAft>
              <a:buSzPct val="100000"/>
              <a:buBlip>
                <a:blip r:embed="rId4"/>
              </a:buBlip>
              <a:defRPr/>
            </a:pPr>
            <a:r>
              <a:rPr lang="ru-RU" sz="1600" dirty="0" smtClean="0">
                <a:latin typeface="Calibri" panose="020F0502020204030204" pitchFamily="34" charset="0"/>
                <a:cs typeface="Arial"/>
              </a:rPr>
              <a:t>Последующие 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6 месяцев после старта рекламодатели продолжают видеть рост CTR в среднем на </a:t>
            </a:r>
            <a:r>
              <a:rPr lang="ru-RU" sz="1600" dirty="0" smtClean="0">
                <a:latin typeface="Calibri" panose="020F0502020204030204" pitchFamily="34" charset="0"/>
                <a:cs typeface="Arial"/>
              </a:rPr>
              <a:t>8% </a:t>
            </a:r>
            <a:r>
              <a:rPr lang="ru-RU" sz="1600" dirty="0">
                <a:latin typeface="Calibri" panose="020F0502020204030204" pitchFamily="34" charset="0"/>
                <a:cs typeface="Arial"/>
              </a:rPr>
              <a:t>от его значения в предыдущем месяце за счет самообучения программы; </a:t>
            </a:r>
          </a:p>
        </p:txBody>
      </p:sp>
    </p:spTree>
    <p:extLst>
      <p:ext uri="{BB962C8B-B14F-4D97-AF65-F5344CB8AC3E}">
        <p14:creationId xmlns:p14="http://schemas.microsoft.com/office/powerpoint/2010/main" xmlns="" val="905360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2326" y="4"/>
            <a:ext cx="9137340" cy="1042501"/>
          </a:xfrm>
        </p:spPr>
        <p:txBody>
          <a:bodyPr>
            <a:normAutofit/>
          </a:bodyPr>
          <a:lstStyle/>
          <a:p>
            <a:r>
              <a:rPr lang="ru-RU" dirty="0" smtClean="0"/>
              <a:t>Российское общественно-политическое издание</a:t>
            </a:r>
            <a:endParaRPr lang="en-GB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69239" y="1335046"/>
            <a:ext cx="4206724" cy="3181722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ru-RU" sz="1800" b="1" dirty="0" smtClean="0"/>
              <a:t>Специфика: </a:t>
            </a:r>
            <a:br>
              <a:rPr lang="ru-RU" sz="1800" b="1" dirty="0" smtClean="0"/>
            </a:br>
            <a:endParaRPr lang="ru-RU" sz="1800" dirty="0" smtClean="0"/>
          </a:p>
          <a:p>
            <a:pPr marL="173038" indent="-173038"/>
            <a:r>
              <a:rPr lang="ru-RU" sz="1800" dirty="0" smtClean="0"/>
              <a:t> В </a:t>
            </a:r>
            <a:r>
              <a:rPr lang="ru-RU" sz="1800" dirty="0"/>
              <a:t>основном </a:t>
            </a:r>
            <a:r>
              <a:rPr lang="ru-RU" sz="1800" dirty="0" smtClean="0"/>
              <a:t>краткосрочные кампании - 7- </a:t>
            </a:r>
            <a:r>
              <a:rPr lang="ru-RU" sz="1800" dirty="0"/>
              <a:t>и </a:t>
            </a:r>
            <a:r>
              <a:rPr lang="ru-RU" sz="1800" dirty="0" smtClean="0"/>
              <a:t>14- дневные</a:t>
            </a:r>
          </a:p>
          <a:p>
            <a:pPr marL="173038" indent="-173038"/>
            <a:r>
              <a:rPr lang="ru-RU" sz="1800" dirty="0"/>
              <a:t> </a:t>
            </a:r>
            <a:r>
              <a:rPr lang="ru-RU" sz="1800" dirty="0" smtClean="0"/>
              <a:t>Большое количество ограничений с точки зрения бизнес-процесса</a:t>
            </a:r>
          </a:p>
          <a:p>
            <a:pPr marL="173038" indent="-173038"/>
            <a:r>
              <a:rPr lang="ru-RU" sz="1800" dirty="0"/>
              <a:t> </a:t>
            </a:r>
            <a:r>
              <a:rPr lang="ru-RU" sz="1800" dirty="0" smtClean="0"/>
              <a:t>Сравнительно небольшой </a:t>
            </a:r>
            <a:r>
              <a:rPr lang="en-US" sz="1800" dirty="0" smtClean="0"/>
              <a:t>CTR </a:t>
            </a:r>
            <a:r>
              <a:rPr lang="ru-RU" sz="1800" dirty="0" smtClean="0"/>
              <a:t>при старте кампаний</a:t>
            </a:r>
          </a:p>
          <a:p>
            <a:pPr marL="173038" indent="-173038"/>
            <a:r>
              <a:rPr lang="ru-RU" sz="1800" dirty="0"/>
              <a:t> </a:t>
            </a:r>
            <a:r>
              <a:rPr lang="ru-RU" sz="1800" dirty="0" smtClean="0"/>
              <a:t>Рекламный се</a:t>
            </a:r>
            <a:r>
              <a:rPr lang="ru-RU" sz="1800" dirty="0"/>
              <a:t>р</a:t>
            </a:r>
            <a:r>
              <a:rPr lang="ru-RU" sz="1800" dirty="0" smtClean="0"/>
              <a:t>вер: </a:t>
            </a:r>
            <a:r>
              <a:rPr lang="en-US" sz="1800" b="1" dirty="0" err="1" smtClean="0"/>
              <a:t>AdFox</a:t>
            </a:r>
            <a:endParaRPr lang="ru-RU" sz="1800" b="1" dirty="0" smtClean="0"/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423332" y="3891469"/>
            <a:ext cx="4385733" cy="449053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SzPct val="100000"/>
              <a:buFontTx/>
              <a:buBlip>
                <a:blip r:embed="rId3"/>
              </a:buBlip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75000"/>
              <a:buFontTx/>
              <a:buBlip>
                <a:blip r:embed="rId4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SzPct val="50000"/>
              <a:buFontTx/>
              <a:buBlip>
                <a:blip r:embed="rId5"/>
              </a:buBlip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–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»"/>
              <a:defRPr sz="1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270933" y="4677342"/>
            <a:ext cx="4953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ru-RU" b="1" dirty="0"/>
              <a:t>Результ</a:t>
            </a:r>
            <a:r>
              <a:rPr lang="ru-RU" b="1" dirty="0">
                <a:latin typeface="Calibri" panose="020F0502020204030204" pitchFamily="34" charset="0"/>
                <a:cs typeface="Arial"/>
              </a:rPr>
              <a:t>аты: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Blip>
                <a:blip r:embed="rId3"/>
              </a:buBlip>
            </a:pPr>
            <a:r>
              <a:rPr lang="en-US" b="1" dirty="0">
                <a:latin typeface="Calibri" panose="020F0502020204030204" pitchFamily="34" charset="0"/>
                <a:cs typeface="Arial"/>
              </a:rPr>
              <a:t>38,5 </a:t>
            </a:r>
            <a:r>
              <a:rPr lang="en-US" b="1" dirty="0" smtClean="0">
                <a:latin typeface="Calibri" panose="020F0502020204030204" pitchFamily="34" charset="0"/>
                <a:cs typeface="Arial"/>
              </a:rPr>
              <a:t>%</a:t>
            </a:r>
            <a:r>
              <a:rPr lang="en-US" dirty="0" smtClean="0">
                <a:latin typeface="Calibri" panose="020F0502020204030204" pitchFamily="34" charset="0"/>
                <a:cs typeface="Arial"/>
              </a:rPr>
              <a:t> - </a:t>
            </a:r>
            <a:r>
              <a:rPr lang="ru-RU" b="1" dirty="0" smtClean="0">
                <a:latin typeface="Calibri" panose="020F0502020204030204" pitchFamily="34" charset="0"/>
                <a:cs typeface="Arial"/>
              </a:rPr>
              <a:t>прирост </a:t>
            </a:r>
            <a:r>
              <a:rPr lang="en-US" b="1" dirty="0" smtClean="0">
                <a:latin typeface="Calibri" panose="020F0502020204030204" pitchFamily="34" charset="0"/>
                <a:cs typeface="Arial"/>
              </a:rPr>
              <a:t>CTR</a:t>
            </a:r>
            <a:r>
              <a:rPr lang="en-US" dirty="0" smtClean="0">
                <a:latin typeface="Calibri" panose="020F0502020204030204" pitchFamily="34" charset="0"/>
                <a:cs typeface="Arial"/>
              </a:rPr>
              <a:t>  </a:t>
            </a:r>
            <a:r>
              <a:rPr lang="ru-RU" dirty="0" smtClean="0">
                <a:latin typeface="Calibri" panose="020F0502020204030204" pitchFamily="34" charset="0"/>
                <a:cs typeface="Arial"/>
              </a:rPr>
              <a:t>по </a:t>
            </a:r>
            <a:br>
              <a:rPr lang="ru-RU" dirty="0" smtClean="0">
                <a:latin typeface="Calibri" panose="020F0502020204030204" pitchFamily="34" charset="0"/>
                <a:cs typeface="Arial"/>
              </a:rPr>
            </a:br>
            <a:r>
              <a:rPr lang="ru-RU" dirty="0" smtClean="0">
                <a:latin typeface="Calibri" panose="020F0502020204030204" pitchFamily="34" charset="0"/>
                <a:cs typeface="Arial"/>
              </a:rPr>
              <a:t>оптимизируемым кампаниям</a:t>
            </a:r>
            <a:endParaRPr lang="en-US" dirty="0" smtClean="0">
              <a:latin typeface="Calibri" panose="020F0502020204030204" pitchFamily="34" charset="0"/>
              <a:cs typeface="Arial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</a:pPr>
            <a:endParaRPr lang="ru-RU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5963" y="3235242"/>
            <a:ext cx="5249818" cy="288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93619" y="2925907"/>
            <a:ext cx="3455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Пример оптимизации хода рекламной кампании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99096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vectorstock_3429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353" y="3920185"/>
            <a:ext cx="9906000" cy="293793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380997" y="18880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-380997" y="577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6" name="Subtitle 4"/>
          <p:cNvSpPr>
            <a:spLocks noGrp="1"/>
          </p:cNvSpPr>
          <p:nvPr>
            <p:ph type="subTitle" idx="4294967295"/>
          </p:nvPr>
        </p:nvSpPr>
        <p:spPr>
          <a:xfrm>
            <a:off x="-8222" y="4338870"/>
            <a:ext cx="9906000" cy="3741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alt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Contact </a:t>
            </a:r>
            <a:r>
              <a:rPr lang="en-GB" alt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</a:t>
            </a:r>
            <a:r>
              <a:rPr lang="en-GB" alt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!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124" y="-979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-361756" y="-14183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3021" y="1461027"/>
            <a:ext cx="5703048" cy="159274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5377576"/>
            <a:ext cx="98977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</a:rPr>
              <a:t>contact@</a:t>
            </a:r>
            <a:r>
              <a:rPr lang="en-GB" sz="2800" b="1" dirty="0" smtClean="0">
                <a:solidFill>
                  <a:schemeClr val="bg1"/>
                </a:solidFill>
              </a:rPr>
              <a:t>maxifier.ru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09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nagement Presentation v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CECEC">
            <a:alpha val="47843"/>
          </a:srgbClr>
        </a:solidFill>
        <a:ln w="19050" cmpd="sng">
          <a:solidFill>
            <a:schemeClr val="tx1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38119</TotalTime>
  <Words>1253</Words>
  <Application>Microsoft Office PowerPoint</Application>
  <PresentationFormat>Лист A4 (210x297 мм)</PresentationFormat>
  <Paragraphs>156</Paragraphs>
  <Slides>16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Management Presentation v5</vt:lpstr>
      <vt:lpstr>Слайд 1</vt:lpstr>
      <vt:lpstr>Данные, потенциально доступные владельцам площадок</vt:lpstr>
      <vt:lpstr>Как можно использовать собираемые данные?</vt:lpstr>
      <vt:lpstr>Процесс оптимизации (premium inventory) – базовый принцип</vt:lpstr>
      <vt:lpstr>Процесс оптимизации –  добавляется N-мерное пространство параметров</vt:lpstr>
      <vt:lpstr>Процесс оптимизации –  учет ограничений бизнеса клиента</vt:lpstr>
      <vt:lpstr>Процесс оптимизации – конкуренция за показы среди множества рекламных кампаний</vt:lpstr>
      <vt:lpstr>Процесс оптимизации – учет динамики изменения как инвентаря, так и кампаний</vt:lpstr>
      <vt:lpstr>The Guardian: оптимизация по engagement metrics </vt:lpstr>
      <vt:lpstr>Forbes.com: оптимизация при отсутствии стандартных параметров таргетинга</vt:lpstr>
      <vt:lpstr>Один из крупнейших порталов поиска работы, US </vt:lpstr>
      <vt:lpstr>Channel4: оптимизация видео-рекламы</vt:lpstr>
      <vt:lpstr>Японская социальная сеть</vt:lpstr>
      <vt:lpstr>Женская социальная сеть в US - BlogHer.com:  оптимизация по keywords</vt:lpstr>
      <vt:lpstr>Российское общественно-политическое издание</vt:lpstr>
      <vt:lpstr>Слайд 16</vt:lpstr>
    </vt:vector>
  </TitlesOfParts>
  <Company>Microsoft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Maxifier</dc:title>
  <dc:creator>Corey Luskin</dc:creator>
  <cp:lastModifiedBy>Konstantin</cp:lastModifiedBy>
  <cp:revision>1279</cp:revision>
  <cp:lastPrinted>2013-02-08T13:50:31Z</cp:lastPrinted>
  <dcterms:created xsi:type="dcterms:W3CDTF">2012-05-15T02:03:46Z</dcterms:created>
  <dcterms:modified xsi:type="dcterms:W3CDTF">2014-04-02T09:31:18Z</dcterms:modified>
  <cp:contentStatus>v7</cp:contentStatus>
</cp:coreProperties>
</file>